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26"/>
  </p:notesMasterIdLst>
  <p:handoutMasterIdLst>
    <p:handoutMasterId r:id="rId27"/>
  </p:handoutMasterIdLst>
  <p:sldIdLst>
    <p:sldId id="277" r:id="rId5"/>
    <p:sldId id="278" r:id="rId6"/>
    <p:sldId id="279" r:id="rId7"/>
    <p:sldId id="299" r:id="rId8"/>
    <p:sldId id="281" r:id="rId9"/>
    <p:sldId id="282" r:id="rId10"/>
    <p:sldId id="293" r:id="rId11"/>
    <p:sldId id="294" r:id="rId12"/>
    <p:sldId id="283" r:id="rId13"/>
    <p:sldId id="295" r:id="rId14"/>
    <p:sldId id="296" r:id="rId15"/>
    <p:sldId id="297" r:id="rId16"/>
    <p:sldId id="298" r:id="rId17"/>
    <p:sldId id="284" r:id="rId18"/>
    <p:sldId id="285" r:id="rId19"/>
    <p:sldId id="288" r:id="rId20"/>
    <p:sldId id="289" r:id="rId21"/>
    <p:sldId id="291" r:id="rId22"/>
    <p:sldId id="290" r:id="rId23"/>
    <p:sldId id="286" r:id="rId24"/>
    <p:sldId id="287" r:id="rId25"/>
  </p:sldIdLst>
  <p:sldSz cx="9144000" cy="6858000" type="screen4x3"/>
  <p:notesSz cx="6858000" cy="9144000"/>
  <p:custDataLst>
    <p:tags r:id="rId2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8DE27D0-2C68-E64C-BD1B-3066314E4D01}">
          <p14:sldIdLst>
            <p14:sldId id="277"/>
            <p14:sldId id="278"/>
            <p14:sldId id="279"/>
            <p14:sldId id="299"/>
            <p14:sldId id="281"/>
            <p14:sldId id="282"/>
            <p14:sldId id="293"/>
            <p14:sldId id="294"/>
            <p14:sldId id="283"/>
            <p14:sldId id="295"/>
            <p14:sldId id="296"/>
            <p14:sldId id="297"/>
            <p14:sldId id="298"/>
            <p14:sldId id="284"/>
            <p14:sldId id="285"/>
            <p14:sldId id="288"/>
            <p14:sldId id="289"/>
            <p14:sldId id="291"/>
            <p14:sldId id="290"/>
            <p14:sldId id="286"/>
            <p14:sldId id="28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B8BBBE"/>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976" autoAdjust="0"/>
  </p:normalViewPr>
  <p:slideViewPr>
    <p:cSldViewPr snapToGrid="0" snapToObjects="1">
      <p:cViewPr>
        <p:scale>
          <a:sx n="66" d="100"/>
          <a:sy n="66" d="100"/>
        </p:scale>
        <p:origin x="-1288" y="-512"/>
      </p:cViewPr>
      <p:guideLst>
        <p:guide orient="horz" pos="2160"/>
        <p:guide orient="horz" pos="1247"/>
        <p:guide pos="2880"/>
      </p:guideLst>
    </p:cSldViewPr>
  </p:slideViewPr>
  <p:notesTextViewPr>
    <p:cViewPr>
      <p:scale>
        <a:sx n="1" d="1"/>
        <a:sy n="1" d="1"/>
      </p:scale>
      <p:origin x="0" y="0"/>
    </p:cViewPr>
  </p:notesTextViewPr>
  <p:sorterViewPr>
    <p:cViewPr>
      <p:scale>
        <a:sx n="46" d="100"/>
        <a:sy n="46" d="100"/>
      </p:scale>
      <p:origin x="0" y="0"/>
    </p:cViewPr>
  </p:sorterViewPr>
  <p:notesViewPr>
    <p:cSldViewPr snapToGrid="0" snapToObjects="1">
      <p:cViewPr varScale="1">
        <p:scale>
          <a:sx n="80" d="100"/>
          <a:sy n="80" d="100"/>
        </p:scale>
        <p:origin x="-3174"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tags" Target="tags/tag1.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6BDB224-669C-4CF0-86D2-C308BB9CC78B}" type="datetimeFigureOut">
              <a:rPr lang="en-US" smtClean="0"/>
              <a:t>6/12/16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C5AE18-8D03-48C9-859D-9A4226A7696A}" type="slidenum">
              <a:rPr lang="en-US" smtClean="0"/>
              <a:t>‹#›</a:t>
            </a:fld>
            <a:endParaRPr lang="en-US"/>
          </a:p>
        </p:txBody>
      </p:sp>
    </p:spTree>
    <p:extLst>
      <p:ext uri="{BB962C8B-B14F-4D97-AF65-F5344CB8AC3E}">
        <p14:creationId xmlns:p14="http://schemas.microsoft.com/office/powerpoint/2010/main" val="3952648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176727-6A19-4DE8-B47E-7FD6EA47E672}" type="datetimeFigureOut">
              <a:rPr lang="en-US" smtClean="0"/>
              <a:t>6/12/16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5BBE4E-8AFD-45B3-8A52-6FC96354F416}" type="slidenum">
              <a:rPr lang="en-US" smtClean="0"/>
              <a:t>‹#›</a:t>
            </a:fld>
            <a:endParaRPr lang="en-US"/>
          </a:p>
        </p:txBody>
      </p:sp>
    </p:spTree>
    <p:extLst>
      <p:ext uri="{BB962C8B-B14F-4D97-AF65-F5344CB8AC3E}">
        <p14:creationId xmlns:p14="http://schemas.microsoft.com/office/powerpoint/2010/main" val="3603374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095BBE4E-8AFD-45B3-8A52-6FC96354F416}" type="slidenum">
              <a:rPr lang="en-US" smtClean="0"/>
              <a:t>1</a:t>
            </a:fld>
            <a:endParaRPr lang="en-US"/>
          </a:p>
        </p:txBody>
      </p:sp>
    </p:spTree>
    <p:extLst>
      <p:ext uri="{BB962C8B-B14F-4D97-AF65-F5344CB8AC3E}">
        <p14:creationId xmlns:p14="http://schemas.microsoft.com/office/powerpoint/2010/main" val="35312084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sz="1200" b="1" kern="1200" dirty="0" smtClean="0">
                <a:solidFill>
                  <a:schemeClr val="tx1"/>
                </a:solidFill>
                <a:effectLst/>
                <a:latin typeface="+mn-lt"/>
                <a:ea typeface="+mn-ea"/>
                <a:cs typeface="+mn-cs"/>
              </a:rPr>
              <a:t>Substitution</a:t>
            </a:r>
            <a:r>
              <a:rPr lang="en-US" sz="1200" kern="1200" dirty="0" smtClean="0">
                <a:solidFill>
                  <a:schemeClr val="tx1"/>
                </a:solidFill>
                <a:effectLst/>
                <a:latin typeface="+mn-lt"/>
                <a:ea typeface="+mn-ea"/>
                <a:cs typeface="+mn-cs"/>
              </a:rPr>
              <a:t> level emphasizes using technology to replace tasks that could typically be completed with pencil and paper such as using Google Docs or another word processing tool to write a lab report instead of completing the assignment in a lab journal.  </a:t>
            </a:r>
          </a:p>
          <a:p>
            <a:pPr marL="171450" indent="-171450">
              <a:buFont typeface="Arial"/>
              <a:buChar char="•"/>
            </a:pPr>
            <a:r>
              <a:rPr lang="en-US" sz="1200" kern="1200" dirty="0" smtClean="0">
                <a:solidFill>
                  <a:schemeClr val="tx1"/>
                </a:solidFill>
                <a:effectLst/>
                <a:latin typeface="+mn-lt"/>
                <a:ea typeface="+mn-ea"/>
                <a:cs typeface="+mn-cs"/>
              </a:rPr>
              <a:t>The </a:t>
            </a:r>
            <a:r>
              <a:rPr lang="en-US" sz="1200" b="1" kern="1200" dirty="0" smtClean="0">
                <a:solidFill>
                  <a:schemeClr val="tx1"/>
                </a:solidFill>
                <a:effectLst/>
                <a:latin typeface="+mn-lt"/>
                <a:ea typeface="+mn-ea"/>
                <a:cs typeface="+mn-cs"/>
              </a:rPr>
              <a:t>Augmentation</a:t>
            </a:r>
            <a:r>
              <a:rPr lang="en-US" sz="1200" kern="1200" dirty="0" smtClean="0">
                <a:solidFill>
                  <a:schemeClr val="tx1"/>
                </a:solidFill>
                <a:effectLst/>
                <a:latin typeface="+mn-lt"/>
                <a:ea typeface="+mn-ea"/>
                <a:cs typeface="+mn-cs"/>
              </a:rPr>
              <a:t> level adds an additional component with the technology that couldn’t be completed as easily with pencil and paper such as having student teams collaborate on writing a science lab report on Google Docs and embedding photographs of the experiment. </a:t>
            </a:r>
          </a:p>
          <a:p>
            <a:pPr marL="171450" indent="-171450">
              <a:buFont typeface="Arial"/>
              <a:buChar char="•"/>
            </a:pPr>
            <a:r>
              <a:rPr lang="en-US" sz="1200" kern="1200" dirty="0" smtClean="0">
                <a:solidFill>
                  <a:schemeClr val="tx1"/>
                </a:solidFill>
                <a:effectLst/>
                <a:latin typeface="+mn-lt"/>
                <a:ea typeface="+mn-ea"/>
                <a:cs typeface="+mn-cs"/>
              </a:rPr>
              <a:t>The </a:t>
            </a:r>
            <a:r>
              <a:rPr lang="en-US" sz="1200" b="1" kern="1200" dirty="0" smtClean="0">
                <a:solidFill>
                  <a:schemeClr val="tx1"/>
                </a:solidFill>
                <a:effectLst/>
                <a:latin typeface="+mn-lt"/>
                <a:ea typeface="+mn-ea"/>
                <a:cs typeface="+mn-cs"/>
              </a:rPr>
              <a:t>Modification</a:t>
            </a:r>
            <a:r>
              <a:rPr lang="en-US" sz="1200" kern="1200" dirty="0" smtClean="0">
                <a:solidFill>
                  <a:schemeClr val="tx1"/>
                </a:solidFill>
                <a:effectLst/>
                <a:latin typeface="+mn-lt"/>
                <a:ea typeface="+mn-ea"/>
                <a:cs typeface="+mn-cs"/>
              </a:rPr>
              <a:t> level emphasizes the use of technology to redesign the learning task; for example, students create a podcast describing their process and results of a science experiment and link the podcast, as well as their Google Docs lab report, to a webpage to share with the rest of the class and others for feedback.  </a:t>
            </a:r>
          </a:p>
          <a:p>
            <a:pPr marL="171450" indent="-171450">
              <a:buFont typeface="Arial"/>
              <a:buChar char="•"/>
            </a:pPr>
            <a:r>
              <a:rPr lang="en-US" sz="1200" kern="1200" dirty="0" smtClean="0">
                <a:solidFill>
                  <a:schemeClr val="tx1"/>
                </a:solidFill>
                <a:effectLst/>
                <a:latin typeface="+mn-lt"/>
                <a:ea typeface="+mn-ea"/>
                <a:cs typeface="+mn-cs"/>
              </a:rPr>
              <a:t>The </a:t>
            </a:r>
            <a:r>
              <a:rPr lang="en-US" sz="1200" b="1" kern="1200" dirty="0" smtClean="0">
                <a:solidFill>
                  <a:schemeClr val="tx1"/>
                </a:solidFill>
                <a:effectLst/>
                <a:latin typeface="+mn-lt"/>
                <a:ea typeface="+mn-ea"/>
                <a:cs typeface="+mn-cs"/>
              </a:rPr>
              <a:t>Redefinition</a:t>
            </a:r>
            <a:r>
              <a:rPr lang="en-US" sz="1200" kern="1200" dirty="0" smtClean="0">
                <a:solidFill>
                  <a:schemeClr val="tx1"/>
                </a:solidFill>
                <a:effectLst/>
                <a:latin typeface="+mn-lt"/>
                <a:ea typeface="+mn-ea"/>
                <a:cs typeface="+mn-cs"/>
              </a:rPr>
              <a:t> level charges the teachers to design a new task that would not be possible without the use of technology.  Student teams, for example, create video screencasts to document their scientific experimentation and include photos, voice over, and graphs showing change over time.  These videos are posted to an online space for other student teams and the teacher to view and provide feedback to during after school hours.</a:t>
            </a:r>
            <a:r>
              <a:rPr lang="en-US" dirty="0" smtClean="0">
                <a:effectLst/>
              </a:rPr>
              <a:t> </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Goal is Transformation level - leads to greater student engagement, involvement, and ultimately increased student achievement and learning. </a:t>
            </a:r>
            <a:endParaRPr lang="en-US" dirty="0" smtClean="0"/>
          </a:p>
          <a:p>
            <a:endParaRPr lang="en-US" dirty="0"/>
          </a:p>
        </p:txBody>
      </p:sp>
      <p:sp>
        <p:nvSpPr>
          <p:cNvPr id="4" name="Slide Number Placeholder 3"/>
          <p:cNvSpPr>
            <a:spLocks noGrp="1"/>
          </p:cNvSpPr>
          <p:nvPr>
            <p:ph type="sldNum" sz="quarter" idx="10"/>
          </p:nvPr>
        </p:nvSpPr>
        <p:spPr/>
        <p:txBody>
          <a:bodyPr/>
          <a:lstStyle/>
          <a:p>
            <a:fld id="{095BBE4E-8AFD-45B3-8A52-6FC96354F416}" type="slidenum">
              <a:rPr lang="en-US" smtClean="0"/>
              <a:t>19</a:t>
            </a:fld>
            <a:endParaRPr lang="en-US"/>
          </a:p>
        </p:txBody>
      </p:sp>
    </p:spTree>
    <p:extLst>
      <p:ext uri="{BB962C8B-B14F-4D97-AF65-F5344CB8AC3E}">
        <p14:creationId xmlns:p14="http://schemas.microsoft.com/office/powerpoint/2010/main" val="2972659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Wiki – PLCs – plan unit for implementation</a:t>
            </a:r>
            <a:r>
              <a:rPr lang="en-US" sz="1200" kern="1200" dirty="0" smtClean="0">
                <a:solidFill>
                  <a:schemeClr val="tx1"/>
                </a:solidFill>
                <a:effectLst/>
                <a:latin typeface="+mn-lt"/>
                <a:ea typeface="+mn-ea"/>
                <a:cs typeface="+mn-cs"/>
              </a:rPr>
              <a:t> – document work on wiki.  Share student samples on wiki. </a:t>
            </a:r>
          </a:p>
          <a:p>
            <a:r>
              <a:rPr lang="en-US" sz="1200" kern="1200" dirty="0" smtClean="0">
                <a:solidFill>
                  <a:schemeClr val="tx1"/>
                </a:solidFill>
                <a:effectLst/>
                <a:latin typeface="+mn-lt"/>
                <a:ea typeface="+mn-ea"/>
                <a:cs typeface="+mn-cs"/>
              </a:rPr>
              <a:t>Requirements: </a:t>
            </a:r>
          </a:p>
          <a:p>
            <a:pPr lvl="0"/>
            <a:r>
              <a:rPr lang="en-US" sz="1200" kern="1200" dirty="0" smtClean="0">
                <a:solidFill>
                  <a:schemeClr val="tx1"/>
                </a:solidFill>
                <a:effectLst/>
                <a:latin typeface="+mn-lt"/>
                <a:ea typeface="+mn-ea"/>
                <a:cs typeface="+mn-cs"/>
              </a:rPr>
              <a:t>Real-world connection/Problem solving</a:t>
            </a:r>
          </a:p>
        </p:txBody>
      </p:sp>
      <p:sp>
        <p:nvSpPr>
          <p:cNvPr id="4" name="Slide Number Placeholder 3"/>
          <p:cNvSpPr>
            <a:spLocks noGrp="1"/>
          </p:cNvSpPr>
          <p:nvPr>
            <p:ph type="sldNum" sz="quarter" idx="10"/>
          </p:nvPr>
        </p:nvSpPr>
        <p:spPr/>
        <p:txBody>
          <a:bodyPr/>
          <a:lstStyle/>
          <a:p>
            <a:fld id="{095BBE4E-8AFD-45B3-8A52-6FC96354F416}" type="slidenum">
              <a:rPr lang="en-US" smtClean="0"/>
              <a:t>21</a:t>
            </a:fld>
            <a:endParaRPr lang="en-US"/>
          </a:p>
        </p:txBody>
      </p:sp>
    </p:spTree>
    <p:extLst>
      <p:ext uri="{BB962C8B-B14F-4D97-AF65-F5344CB8AC3E}">
        <p14:creationId xmlns:p14="http://schemas.microsoft.com/office/powerpoint/2010/main" val="2349964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Locate characteristics</a:t>
            </a:r>
            <a:r>
              <a:rPr lang="en-US" baseline="0" dirty="0" smtClean="0"/>
              <a:t>/descriptors in common and unique to each discipline.</a:t>
            </a:r>
          </a:p>
          <a:p>
            <a:r>
              <a:rPr lang="en-US" baseline="0" dirty="0" smtClean="0"/>
              <a:t>ED – use to solve a human need</a:t>
            </a:r>
          </a:p>
          <a:p>
            <a:r>
              <a:rPr lang="en-US" dirty="0" smtClean="0"/>
              <a:t>Math – attempts to develop tools to</a:t>
            </a:r>
            <a:r>
              <a:rPr lang="en-US" baseline="0" dirty="0" smtClean="0"/>
              <a:t> solve logical problems</a:t>
            </a:r>
          </a:p>
          <a:p>
            <a:r>
              <a:rPr lang="en-US" baseline="0" dirty="0" smtClean="0"/>
              <a:t>Science – attempts to create and test models to help describe reality.</a:t>
            </a:r>
          </a:p>
          <a:p>
            <a:r>
              <a:rPr lang="en-US" baseline="0" dirty="0" smtClean="0"/>
              <a:t>Engineering – devoted to using the knowledge gained through science &amp; math to create manmade objects</a:t>
            </a:r>
          </a:p>
          <a:p>
            <a:r>
              <a:rPr lang="en-US" baseline="0" dirty="0" smtClean="0"/>
              <a:t>Technology – combination of these manmade objects into systems that can be used to modify the world to meet </a:t>
            </a:r>
            <a:r>
              <a:rPr lang="en-US" baseline="0" smtClean="0"/>
              <a:t>human wants and needs.</a:t>
            </a:r>
            <a:endParaRPr lang="en-US" dirty="0"/>
          </a:p>
        </p:txBody>
      </p:sp>
      <p:sp>
        <p:nvSpPr>
          <p:cNvPr id="4" name="Slide Number Placeholder 3"/>
          <p:cNvSpPr>
            <a:spLocks noGrp="1"/>
          </p:cNvSpPr>
          <p:nvPr>
            <p:ph type="sldNum" sz="quarter" idx="10"/>
          </p:nvPr>
        </p:nvSpPr>
        <p:spPr/>
        <p:txBody>
          <a:bodyPr/>
          <a:lstStyle/>
          <a:p>
            <a:fld id="{095BBE4E-8AFD-45B3-8A52-6FC96354F416}" type="slidenum">
              <a:rPr lang="en-US" smtClean="0"/>
              <a:t>4</a:t>
            </a:fld>
            <a:endParaRPr lang="en-US"/>
          </a:p>
        </p:txBody>
      </p:sp>
    </p:spTree>
    <p:extLst>
      <p:ext uri="{BB962C8B-B14F-4D97-AF65-F5344CB8AC3E}">
        <p14:creationId xmlns:p14="http://schemas.microsoft.com/office/powerpoint/2010/main" val="620320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Begin with brainstorm of what they think computer science</a:t>
            </a:r>
            <a:r>
              <a:rPr lang="en-US" baseline="0" dirty="0" smtClean="0"/>
              <a:t> is/means….</a:t>
            </a:r>
          </a:p>
          <a:p>
            <a:r>
              <a:rPr lang="en-US" baseline="0" dirty="0" smtClean="0"/>
              <a:t>Also ask them to outline what good math teaching looks like – do a survey… upload to </a:t>
            </a:r>
            <a:r>
              <a:rPr lang="en-US" baseline="0" dirty="0" err="1" smtClean="0"/>
              <a:t>wordle</a:t>
            </a:r>
            <a:endParaRPr lang="en-US" dirty="0"/>
          </a:p>
        </p:txBody>
      </p:sp>
      <p:sp>
        <p:nvSpPr>
          <p:cNvPr id="4" name="Slide Number Placeholder 3"/>
          <p:cNvSpPr>
            <a:spLocks noGrp="1"/>
          </p:cNvSpPr>
          <p:nvPr>
            <p:ph type="sldNum" sz="quarter" idx="10"/>
          </p:nvPr>
        </p:nvSpPr>
        <p:spPr/>
        <p:txBody>
          <a:bodyPr/>
          <a:lstStyle/>
          <a:p>
            <a:fld id="{095BBE4E-8AFD-45B3-8A52-6FC96354F416}" type="slidenum">
              <a:rPr lang="en-US" smtClean="0"/>
              <a:t>5</a:t>
            </a:fld>
            <a:endParaRPr lang="en-US"/>
          </a:p>
        </p:txBody>
      </p:sp>
    </p:spTree>
    <p:extLst>
      <p:ext uri="{BB962C8B-B14F-4D97-AF65-F5344CB8AC3E}">
        <p14:creationId xmlns:p14="http://schemas.microsoft.com/office/powerpoint/2010/main" val="18389389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Middle &amp; high school standards - Facilitate communication and collaboration</a:t>
            </a:r>
          </a:p>
          <a:p>
            <a:endParaRPr lang="en-US" dirty="0" smtClean="0"/>
          </a:p>
          <a:p>
            <a:r>
              <a:rPr lang="en-US" dirty="0" smtClean="0"/>
              <a:t>Computational</a:t>
            </a:r>
            <a:r>
              <a:rPr lang="en-US" baseline="0" dirty="0" smtClean="0"/>
              <a:t> Thinking Teacher Resources:</a:t>
            </a:r>
          </a:p>
          <a:p>
            <a:r>
              <a:rPr lang="en-US" b="1" dirty="0" smtClean="0"/>
              <a:t>CT Vocabulary and progression Chart </a:t>
            </a:r>
            <a:r>
              <a:rPr lang="en-US" dirty="0" smtClean="0"/>
              <a:t>– page 10 &amp; 11 of packet – make a copy to give</a:t>
            </a:r>
            <a:r>
              <a:rPr lang="en-US" baseline="0" dirty="0" smtClean="0"/>
              <a:t> to teachers.</a:t>
            </a:r>
            <a:endParaRPr lang="en-US" dirty="0"/>
          </a:p>
        </p:txBody>
      </p:sp>
      <p:sp>
        <p:nvSpPr>
          <p:cNvPr id="4" name="Slide Number Placeholder 3"/>
          <p:cNvSpPr>
            <a:spLocks noGrp="1"/>
          </p:cNvSpPr>
          <p:nvPr>
            <p:ph type="sldNum" sz="quarter" idx="10"/>
          </p:nvPr>
        </p:nvSpPr>
        <p:spPr/>
        <p:txBody>
          <a:bodyPr/>
          <a:lstStyle/>
          <a:p>
            <a:fld id="{095BBE4E-8AFD-45B3-8A52-6FC96354F416}" type="slidenum">
              <a:rPr lang="en-US" smtClean="0"/>
              <a:t>6</a:t>
            </a:fld>
            <a:endParaRPr lang="en-US"/>
          </a:p>
        </p:txBody>
      </p:sp>
    </p:spTree>
    <p:extLst>
      <p:ext uri="{BB962C8B-B14F-4D97-AF65-F5344CB8AC3E}">
        <p14:creationId xmlns:p14="http://schemas.microsoft.com/office/powerpoint/2010/main" val="15206411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Compare with Mathematical</a:t>
            </a:r>
            <a:r>
              <a:rPr lang="en-US" baseline="0" dirty="0" smtClean="0"/>
              <a:t> practices</a:t>
            </a:r>
            <a:endParaRPr lang="en-US" dirty="0"/>
          </a:p>
        </p:txBody>
      </p:sp>
      <p:sp>
        <p:nvSpPr>
          <p:cNvPr id="4" name="Slide Number Placeholder 3"/>
          <p:cNvSpPr>
            <a:spLocks noGrp="1"/>
          </p:cNvSpPr>
          <p:nvPr>
            <p:ph type="sldNum" sz="quarter" idx="10"/>
          </p:nvPr>
        </p:nvSpPr>
        <p:spPr/>
        <p:txBody>
          <a:bodyPr/>
          <a:lstStyle/>
          <a:p>
            <a:fld id="{095BBE4E-8AFD-45B3-8A52-6FC96354F416}" type="slidenum">
              <a:rPr lang="en-US" smtClean="0"/>
              <a:t>8</a:t>
            </a:fld>
            <a:endParaRPr lang="en-US"/>
          </a:p>
        </p:txBody>
      </p:sp>
    </p:spTree>
    <p:extLst>
      <p:ext uri="{BB962C8B-B14F-4D97-AF65-F5344CB8AC3E}">
        <p14:creationId xmlns:p14="http://schemas.microsoft.com/office/powerpoint/2010/main" val="3112677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Dimension 1</a:t>
            </a:r>
            <a:endParaRPr lang="en-US" dirty="0"/>
          </a:p>
        </p:txBody>
      </p:sp>
      <p:sp>
        <p:nvSpPr>
          <p:cNvPr id="4" name="Slide Number Placeholder 3"/>
          <p:cNvSpPr>
            <a:spLocks noGrp="1"/>
          </p:cNvSpPr>
          <p:nvPr>
            <p:ph type="sldNum" sz="quarter" idx="10"/>
          </p:nvPr>
        </p:nvSpPr>
        <p:spPr/>
        <p:txBody>
          <a:bodyPr/>
          <a:lstStyle/>
          <a:p>
            <a:fld id="{095BBE4E-8AFD-45B3-8A52-6FC96354F416}" type="slidenum">
              <a:rPr lang="en-US" smtClean="0"/>
              <a:t>11</a:t>
            </a:fld>
            <a:endParaRPr lang="en-US"/>
          </a:p>
        </p:txBody>
      </p:sp>
    </p:spTree>
    <p:extLst>
      <p:ext uri="{BB962C8B-B14F-4D97-AF65-F5344CB8AC3E}">
        <p14:creationId xmlns:p14="http://schemas.microsoft.com/office/powerpoint/2010/main" val="794360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Dimension 2</a:t>
            </a:r>
            <a:endParaRPr lang="en-US" dirty="0"/>
          </a:p>
        </p:txBody>
      </p:sp>
      <p:sp>
        <p:nvSpPr>
          <p:cNvPr id="4" name="Slide Number Placeholder 3"/>
          <p:cNvSpPr>
            <a:spLocks noGrp="1"/>
          </p:cNvSpPr>
          <p:nvPr>
            <p:ph type="sldNum" sz="quarter" idx="10"/>
          </p:nvPr>
        </p:nvSpPr>
        <p:spPr/>
        <p:txBody>
          <a:bodyPr/>
          <a:lstStyle/>
          <a:p>
            <a:fld id="{095BBE4E-8AFD-45B3-8A52-6FC96354F416}" type="slidenum">
              <a:rPr lang="en-US" smtClean="0"/>
              <a:t>12</a:t>
            </a:fld>
            <a:endParaRPr lang="en-US"/>
          </a:p>
        </p:txBody>
      </p:sp>
    </p:spTree>
    <p:extLst>
      <p:ext uri="{BB962C8B-B14F-4D97-AF65-F5344CB8AC3E}">
        <p14:creationId xmlns:p14="http://schemas.microsoft.com/office/powerpoint/2010/main" val="3544596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Dimension 3</a:t>
            </a:r>
            <a:endParaRPr lang="en-US" dirty="0"/>
          </a:p>
        </p:txBody>
      </p:sp>
      <p:sp>
        <p:nvSpPr>
          <p:cNvPr id="4" name="Slide Number Placeholder 3"/>
          <p:cNvSpPr>
            <a:spLocks noGrp="1"/>
          </p:cNvSpPr>
          <p:nvPr>
            <p:ph type="sldNum" sz="quarter" idx="10"/>
          </p:nvPr>
        </p:nvSpPr>
        <p:spPr/>
        <p:txBody>
          <a:bodyPr/>
          <a:lstStyle/>
          <a:p>
            <a:fld id="{095BBE4E-8AFD-45B3-8A52-6FC96354F416}" type="slidenum">
              <a:rPr lang="en-US" smtClean="0"/>
              <a:t>13</a:t>
            </a:fld>
            <a:endParaRPr lang="en-US"/>
          </a:p>
        </p:txBody>
      </p:sp>
    </p:spTree>
    <p:extLst>
      <p:ext uri="{BB962C8B-B14F-4D97-AF65-F5344CB8AC3E}">
        <p14:creationId xmlns:p14="http://schemas.microsoft.com/office/powerpoint/2010/main" val="4097172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Seven categories: technology knowledge (TK), content knowledge (CK), pedagogy knowledge (PK), pedagogical content knowledge (PCK), technological pedagogical knowledge (TPK), technological content knowledge (TCK), and technological pedagogical content knowledge (TPACK). </a:t>
            </a:r>
            <a:endParaRPr lang="en-US" dirty="0" smtClean="0"/>
          </a:p>
          <a:p>
            <a:endParaRPr lang="en-US" dirty="0"/>
          </a:p>
        </p:txBody>
      </p:sp>
      <p:sp>
        <p:nvSpPr>
          <p:cNvPr id="4" name="Slide Number Placeholder 3"/>
          <p:cNvSpPr>
            <a:spLocks noGrp="1"/>
          </p:cNvSpPr>
          <p:nvPr>
            <p:ph type="sldNum" sz="quarter" idx="10"/>
          </p:nvPr>
        </p:nvSpPr>
        <p:spPr/>
        <p:txBody>
          <a:bodyPr/>
          <a:lstStyle/>
          <a:p>
            <a:fld id="{095BBE4E-8AFD-45B3-8A52-6FC96354F416}" type="slidenum">
              <a:rPr lang="en-US" smtClean="0"/>
              <a:t>16</a:t>
            </a:fld>
            <a:endParaRPr lang="en-US"/>
          </a:p>
        </p:txBody>
      </p:sp>
    </p:spTree>
    <p:extLst>
      <p:ext uri="{BB962C8B-B14F-4D97-AF65-F5344CB8AC3E}">
        <p14:creationId xmlns:p14="http://schemas.microsoft.com/office/powerpoint/2010/main" val="2073199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4.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ounded Rectangle 6"/>
          <p:cNvSpPr/>
          <p:nvPr userDrawn="1"/>
        </p:nvSpPr>
        <p:spPr>
          <a:xfrm>
            <a:off x="2159795" y="1803349"/>
            <a:ext cx="6868286" cy="3249663"/>
          </a:xfrm>
          <a:prstGeom prst="roundRect">
            <a:avLst>
              <a:gd name="adj" fmla="val 2459"/>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userDrawn="1"/>
        </p:nvSpPr>
        <p:spPr>
          <a:xfrm>
            <a:off x="114300" y="115605"/>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userDrawn="1"/>
        </p:nvSpPr>
        <p:spPr>
          <a:xfrm>
            <a:off x="114300" y="5171925"/>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0C36985-8CAF-49A4-BC4C-142BC7CC0C14}" type="datetimeFigureOut">
              <a:rPr lang="en-US" smtClean="0"/>
              <a:t>6/12/16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0343F-D056-4E24-BE3D-A305BDC1A23E}" type="slidenum">
              <a:rPr lang="en-US" smtClean="0"/>
              <a:t>‹#›</a:t>
            </a:fld>
            <a:endParaRPr lang="en-US"/>
          </a:p>
        </p:txBody>
      </p:sp>
      <p:sp>
        <p:nvSpPr>
          <p:cNvPr id="2" name="Title 1"/>
          <p:cNvSpPr>
            <a:spLocks noGrp="1"/>
          </p:cNvSpPr>
          <p:nvPr>
            <p:ph type="ctrTitle" hasCustomPrompt="1"/>
          </p:nvPr>
        </p:nvSpPr>
        <p:spPr>
          <a:xfrm>
            <a:off x="2232213" y="2175250"/>
            <a:ext cx="6723450" cy="1470025"/>
          </a:xfrm>
        </p:spPr>
        <p:txBody>
          <a:bodyPr anchor="b"/>
          <a:lstStyle>
            <a:lvl1pPr algn="ctr">
              <a:defRPr>
                <a:solidFill>
                  <a:sysClr val="windowText" lastClr="0000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232213" y="3672012"/>
            <a:ext cx="6723450" cy="1294435"/>
          </a:xfrm>
        </p:spPr>
        <p:txBody>
          <a:bodyPr/>
          <a:lstStyle>
            <a:lvl1pPr marL="0" indent="0" algn="ctr">
              <a:buNone/>
              <a:defRPr>
                <a:solidFill>
                  <a:schemeClr val="accent6">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0" name="Picture 9" descr="code.org_logo.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6936" y="1688373"/>
            <a:ext cx="1851414" cy="1851414"/>
          </a:xfrm>
          <a:prstGeom prst="rect">
            <a:avLst/>
          </a:prstGeom>
        </p:spPr>
      </p:pic>
      <p:pic>
        <p:nvPicPr>
          <p:cNvPr id="11" name="Picture 10" descr="LegoEV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4586" y="3579338"/>
            <a:ext cx="1530603" cy="1387109"/>
          </a:xfrm>
          <a:prstGeom prst="rect">
            <a:avLst/>
          </a:prstGeom>
        </p:spPr>
      </p:pic>
    </p:spTree>
    <p:extLst>
      <p:ext uri="{BB962C8B-B14F-4D97-AF65-F5344CB8AC3E}">
        <p14:creationId xmlns:p14="http://schemas.microsoft.com/office/powerpoint/2010/main" val="1965182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ounded Rectangle 4"/>
          <p:cNvSpPr/>
          <p:nvPr userDrawn="1"/>
        </p:nvSpPr>
        <p:spPr>
          <a:xfrm>
            <a:off x="114300" y="115605"/>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userDrawn="1"/>
        </p:nvSpPr>
        <p:spPr>
          <a:xfrm>
            <a:off x="114300" y="3478283"/>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userDrawn="1"/>
        </p:nvSpPr>
        <p:spPr>
          <a:xfrm>
            <a:off x="114299" y="1800956"/>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userDrawn="1"/>
        </p:nvSpPr>
        <p:spPr>
          <a:xfrm>
            <a:off x="114300" y="5171925"/>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0C36985-8CAF-49A4-BC4C-142BC7CC0C14}" type="datetimeFigureOut">
              <a:rPr lang="en-US" smtClean="0"/>
              <a:t>6/12/16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90343F-D056-4E24-BE3D-A305BDC1A23E}" type="slidenum">
              <a:rPr lang="en-US" smtClean="0"/>
              <a:t>‹#›</a:t>
            </a:fld>
            <a:endParaRPr lang="en-US"/>
          </a:p>
        </p:txBody>
      </p:sp>
    </p:spTree>
    <p:extLst>
      <p:ext uri="{BB962C8B-B14F-4D97-AF65-F5344CB8AC3E}">
        <p14:creationId xmlns:p14="http://schemas.microsoft.com/office/powerpoint/2010/main" val="268166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1">
    <p:spTree>
      <p:nvGrpSpPr>
        <p:cNvPr id="1" name=""/>
        <p:cNvGrpSpPr/>
        <p:nvPr/>
      </p:nvGrpSpPr>
      <p:grpSpPr>
        <a:xfrm>
          <a:off x="0" y="0"/>
          <a:ext cx="0" cy="0"/>
          <a:chOff x="0" y="0"/>
          <a:chExt cx="0" cy="0"/>
        </a:xfrm>
      </p:grpSpPr>
      <p:sp>
        <p:nvSpPr>
          <p:cNvPr id="10" name="Rounded Rectangle 9"/>
          <p:cNvSpPr/>
          <p:nvPr userDrawn="1"/>
        </p:nvSpPr>
        <p:spPr>
          <a:xfrm>
            <a:off x="2159795" y="115504"/>
            <a:ext cx="6868286" cy="1572768"/>
          </a:xfrm>
          <a:prstGeom prst="roundRect">
            <a:avLst>
              <a:gd name="adj" fmla="val 5281"/>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userDrawn="1"/>
        </p:nvSpPr>
        <p:spPr>
          <a:xfrm>
            <a:off x="2159795" y="1803350"/>
            <a:ext cx="6868286" cy="4937760"/>
          </a:xfrm>
          <a:prstGeom prst="roundRect">
            <a:avLst>
              <a:gd name="adj" fmla="val 1580"/>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2241177" y="152400"/>
            <a:ext cx="6705522" cy="1535872"/>
          </a:xfrm>
        </p:spPr>
        <p:txBody>
          <a:bodyPr>
            <a:noAutofit/>
          </a:bodyPr>
          <a:lstStyle/>
          <a:p>
            <a:r>
              <a:rPr lang="en-US" dirty="0" smtClean="0"/>
              <a:t>CLICK TO EDIT MASTER TITLE STYLE</a:t>
            </a:r>
            <a:endParaRPr lang="en-US" dirty="0"/>
          </a:p>
        </p:txBody>
      </p:sp>
      <p:sp>
        <p:nvSpPr>
          <p:cNvPr id="3" name="Content Placeholder 2"/>
          <p:cNvSpPr>
            <a:spLocks noGrp="1"/>
          </p:cNvSpPr>
          <p:nvPr>
            <p:ph idx="1"/>
          </p:nvPr>
        </p:nvSpPr>
        <p:spPr>
          <a:xfrm>
            <a:off x="2241177" y="1918446"/>
            <a:ext cx="6705522" cy="4822663"/>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0C36985-8CAF-49A4-BC4C-142BC7CC0C14}" type="datetimeFigureOut">
              <a:rPr lang="en-US" smtClean="0"/>
              <a:t>6/12/16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0343F-D056-4E24-BE3D-A305BDC1A23E}" type="slidenum">
              <a:rPr lang="en-US" smtClean="0"/>
              <a:t>‹#›</a:t>
            </a:fld>
            <a:endParaRPr lang="en-US"/>
          </a:p>
        </p:txBody>
      </p:sp>
      <p:pic>
        <p:nvPicPr>
          <p:cNvPr id="7" name="Picture 6" descr="manipulatives.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7088" y="1803350"/>
            <a:ext cx="1558471" cy="1558471"/>
          </a:xfrm>
          <a:prstGeom prst="rect">
            <a:avLst/>
          </a:prstGeom>
        </p:spPr>
      </p:pic>
      <p:pic>
        <p:nvPicPr>
          <p:cNvPr id="12" name="Picture 11" descr="LegoEV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088" y="190888"/>
            <a:ext cx="1530603" cy="1387109"/>
          </a:xfrm>
          <a:prstGeom prst="rect">
            <a:avLst/>
          </a:prstGeom>
        </p:spPr>
      </p:pic>
    </p:spTree>
    <p:extLst>
      <p:ext uri="{BB962C8B-B14F-4D97-AF65-F5344CB8AC3E}">
        <p14:creationId xmlns:p14="http://schemas.microsoft.com/office/powerpoint/2010/main" val="3139917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2">
    <p:spTree>
      <p:nvGrpSpPr>
        <p:cNvPr id="1" name=""/>
        <p:cNvGrpSpPr/>
        <p:nvPr/>
      </p:nvGrpSpPr>
      <p:grpSpPr>
        <a:xfrm>
          <a:off x="0" y="0"/>
          <a:ext cx="0" cy="0"/>
          <a:chOff x="0" y="0"/>
          <a:chExt cx="0" cy="0"/>
        </a:xfrm>
      </p:grpSpPr>
      <p:sp>
        <p:nvSpPr>
          <p:cNvPr id="10" name="Rounded Rectangle 9"/>
          <p:cNvSpPr/>
          <p:nvPr userDrawn="1"/>
        </p:nvSpPr>
        <p:spPr>
          <a:xfrm>
            <a:off x="2159795" y="115504"/>
            <a:ext cx="6868286" cy="1572768"/>
          </a:xfrm>
          <a:prstGeom prst="roundRect">
            <a:avLst>
              <a:gd name="adj" fmla="val 5281"/>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userDrawn="1"/>
        </p:nvSpPr>
        <p:spPr>
          <a:xfrm>
            <a:off x="2159795" y="1803350"/>
            <a:ext cx="6868286" cy="4937760"/>
          </a:xfrm>
          <a:prstGeom prst="roundRect">
            <a:avLst>
              <a:gd name="adj" fmla="val 1580"/>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2241177" y="152400"/>
            <a:ext cx="6705522" cy="1535872"/>
          </a:xfrm>
        </p:spPr>
        <p:txBody>
          <a:bodyPr>
            <a:noAutofit/>
          </a:bodyPr>
          <a:lstStyle/>
          <a:p>
            <a:r>
              <a:rPr lang="en-US" dirty="0" smtClean="0"/>
              <a:t>CLICK TO EDIT MASTER TITLE STYLE</a:t>
            </a:r>
            <a:endParaRPr lang="en-US" dirty="0"/>
          </a:p>
        </p:txBody>
      </p:sp>
      <p:sp>
        <p:nvSpPr>
          <p:cNvPr id="3" name="Content Placeholder 2"/>
          <p:cNvSpPr>
            <a:spLocks noGrp="1"/>
          </p:cNvSpPr>
          <p:nvPr>
            <p:ph idx="1"/>
          </p:nvPr>
        </p:nvSpPr>
        <p:spPr>
          <a:xfrm>
            <a:off x="2241177" y="1918446"/>
            <a:ext cx="6705522" cy="4822663"/>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Rounded Rectangle 12"/>
          <p:cNvSpPr/>
          <p:nvPr userDrawn="1"/>
        </p:nvSpPr>
        <p:spPr>
          <a:xfrm>
            <a:off x="114300" y="115605"/>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0C36985-8CAF-49A4-BC4C-142BC7CC0C14}" type="datetimeFigureOut">
              <a:rPr lang="en-US" smtClean="0"/>
              <a:t>6/12/16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0343F-D056-4E24-BE3D-A305BDC1A23E}" type="slidenum">
              <a:rPr lang="en-US" smtClean="0"/>
              <a:t>‹#›</a:t>
            </a:fld>
            <a:endParaRPr lang="en-US"/>
          </a:p>
        </p:txBody>
      </p:sp>
      <p:pic>
        <p:nvPicPr>
          <p:cNvPr id="12" name="Picture 11" descr="LegoEV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586" y="5272353"/>
            <a:ext cx="1530603" cy="1387109"/>
          </a:xfrm>
          <a:prstGeom prst="rect">
            <a:avLst/>
          </a:prstGeom>
        </p:spPr>
      </p:pic>
      <p:pic>
        <p:nvPicPr>
          <p:cNvPr id="14" name="Picture 13" descr="code.org_logo.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6935" y="3363207"/>
            <a:ext cx="1851414" cy="1851414"/>
          </a:xfrm>
          <a:prstGeom prst="rect">
            <a:avLst/>
          </a:prstGeom>
        </p:spPr>
      </p:pic>
    </p:spTree>
    <p:extLst>
      <p:ext uri="{BB962C8B-B14F-4D97-AF65-F5344CB8AC3E}">
        <p14:creationId xmlns:p14="http://schemas.microsoft.com/office/powerpoint/2010/main" val="1918068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ounded Rectangle 6"/>
          <p:cNvSpPr/>
          <p:nvPr userDrawn="1"/>
        </p:nvSpPr>
        <p:spPr>
          <a:xfrm>
            <a:off x="114300" y="115605"/>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userDrawn="1"/>
        </p:nvSpPr>
        <p:spPr>
          <a:xfrm>
            <a:off x="114300" y="3478283"/>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userDrawn="1"/>
        </p:nvSpPr>
        <p:spPr>
          <a:xfrm>
            <a:off x="2153112" y="3478283"/>
            <a:ext cx="6875383" cy="2423959"/>
          </a:xfrm>
          <a:prstGeom prst="roundRect">
            <a:avLst>
              <a:gd name="adj" fmla="val 3741"/>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34830" y="4406900"/>
            <a:ext cx="6711946"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2234830" y="3478283"/>
            <a:ext cx="6711946" cy="928617"/>
          </a:xfrm>
        </p:spPr>
        <p:txBody>
          <a:bodyPr anchor="b"/>
          <a:lstStyle>
            <a:lvl1pPr marL="0" indent="0">
              <a:buNone/>
              <a:defRPr sz="2000">
                <a:solidFill>
                  <a:schemeClr val="accent6">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C36985-8CAF-49A4-BC4C-142BC7CC0C14}" type="datetimeFigureOut">
              <a:rPr lang="en-US" smtClean="0"/>
              <a:t>6/12/16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0343F-D056-4E24-BE3D-A305BDC1A23E}" type="slidenum">
              <a:rPr lang="en-US" smtClean="0"/>
              <a:t>‹#›</a:t>
            </a:fld>
            <a:endParaRPr lang="en-US"/>
          </a:p>
        </p:txBody>
      </p:sp>
    </p:spTree>
    <p:extLst>
      <p:ext uri="{BB962C8B-B14F-4D97-AF65-F5344CB8AC3E}">
        <p14:creationId xmlns:p14="http://schemas.microsoft.com/office/powerpoint/2010/main" val="829629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Segments">
    <p:spTree>
      <p:nvGrpSpPr>
        <p:cNvPr id="1" name=""/>
        <p:cNvGrpSpPr/>
        <p:nvPr/>
      </p:nvGrpSpPr>
      <p:grpSpPr>
        <a:xfrm>
          <a:off x="0" y="0"/>
          <a:ext cx="0" cy="0"/>
          <a:chOff x="0" y="0"/>
          <a:chExt cx="0" cy="0"/>
        </a:xfrm>
      </p:grpSpPr>
      <p:sp>
        <p:nvSpPr>
          <p:cNvPr id="6" name="Rounded Rectangle 5"/>
          <p:cNvSpPr/>
          <p:nvPr userDrawn="1"/>
        </p:nvSpPr>
        <p:spPr>
          <a:xfrm>
            <a:off x="2159795" y="115504"/>
            <a:ext cx="6868286" cy="1572768"/>
          </a:xfrm>
          <a:prstGeom prst="roundRect">
            <a:avLst>
              <a:gd name="adj" fmla="val 5281"/>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userDrawn="1"/>
        </p:nvSpPr>
        <p:spPr>
          <a:xfrm>
            <a:off x="2159795" y="1799371"/>
            <a:ext cx="6868286" cy="1572768"/>
          </a:xfrm>
          <a:prstGeom prst="roundRect">
            <a:avLst>
              <a:gd name="adj" fmla="val 5281"/>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userDrawn="1"/>
        </p:nvSpPr>
        <p:spPr>
          <a:xfrm>
            <a:off x="2159795" y="3483238"/>
            <a:ext cx="6868286" cy="1572768"/>
          </a:xfrm>
          <a:prstGeom prst="roundRect">
            <a:avLst>
              <a:gd name="adj" fmla="val 5281"/>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userDrawn="1"/>
        </p:nvSpPr>
        <p:spPr>
          <a:xfrm>
            <a:off x="2159795" y="5169485"/>
            <a:ext cx="6868286" cy="1572768"/>
          </a:xfrm>
          <a:prstGeom prst="roundRect">
            <a:avLst>
              <a:gd name="adj" fmla="val 5281"/>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10C36985-8CAF-49A4-BC4C-142BC7CC0C14}" type="datetimeFigureOut">
              <a:rPr lang="en-US" smtClean="0"/>
              <a:t>6/12/16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90343F-D056-4E24-BE3D-A305BDC1A23E}" type="slidenum">
              <a:rPr lang="en-US" smtClean="0"/>
              <a:t>‹#›</a:t>
            </a:fld>
            <a:endParaRPr lang="en-US"/>
          </a:p>
        </p:txBody>
      </p:sp>
      <p:sp>
        <p:nvSpPr>
          <p:cNvPr id="15" name="Text Placeholder 14"/>
          <p:cNvSpPr>
            <a:spLocks noGrp="1"/>
          </p:cNvSpPr>
          <p:nvPr>
            <p:ph type="body" sz="quarter" idx="13"/>
          </p:nvPr>
        </p:nvSpPr>
        <p:spPr>
          <a:xfrm>
            <a:off x="2212160" y="116251"/>
            <a:ext cx="6743581" cy="1572021"/>
          </a:xfrm>
        </p:spPr>
        <p:txBody>
          <a:bodyPr anchor="ctr"/>
          <a:lstStyle>
            <a:lvl1pPr marL="0" indent="0">
              <a:spcBef>
                <a:spcPts val="300"/>
              </a:spcBef>
              <a:buNone/>
              <a:defRPr b="1"/>
            </a:lvl1pPr>
            <a:lvl2pPr>
              <a:spcBef>
                <a:spcPts val="300"/>
              </a:spcBef>
              <a:defRPr/>
            </a:lvl2pPr>
          </a:lstStyle>
          <a:p>
            <a:pPr lvl="0"/>
            <a:r>
              <a:rPr lang="en-US" smtClean="0"/>
              <a:t>Click to edit Master text styles</a:t>
            </a:r>
          </a:p>
          <a:p>
            <a:pPr lvl="1"/>
            <a:r>
              <a:rPr lang="en-US" smtClean="0"/>
              <a:t>Second level</a:t>
            </a:r>
          </a:p>
        </p:txBody>
      </p:sp>
      <p:sp>
        <p:nvSpPr>
          <p:cNvPr id="16" name="Text Placeholder 14"/>
          <p:cNvSpPr>
            <a:spLocks noGrp="1"/>
          </p:cNvSpPr>
          <p:nvPr>
            <p:ph type="body" sz="quarter" idx="14"/>
          </p:nvPr>
        </p:nvSpPr>
        <p:spPr>
          <a:xfrm>
            <a:off x="2212160" y="1800662"/>
            <a:ext cx="6743581" cy="1572021"/>
          </a:xfrm>
        </p:spPr>
        <p:txBody>
          <a:bodyPr anchor="ctr"/>
          <a:lstStyle>
            <a:lvl1pPr marL="0" indent="0">
              <a:spcBef>
                <a:spcPts val="300"/>
              </a:spcBef>
              <a:buNone/>
              <a:defRPr b="1"/>
            </a:lvl1pPr>
            <a:lvl2pPr>
              <a:spcBef>
                <a:spcPts val="300"/>
              </a:spcBef>
              <a:defRPr/>
            </a:lvl2pPr>
          </a:lstStyle>
          <a:p>
            <a:pPr lvl="0"/>
            <a:r>
              <a:rPr lang="en-US" smtClean="0"/>
              <a:t>Click to edit Master text styles</a:t>
            </a:r>
          </a:p>
          <a:p>
            <a:pPr lvl="1"/>
            <a:r>
              <a:rPr lang="en-US" smtClean="0"/>
              <a:t>Second level</a:t>
            </a:r>
          </a:p>
        </p:txBody>
      </p:sp>
      <p:sp>
        <p:nvSpPr>
          <p:cNvPr id="17" name="Text Placeholder 14"/>
          <p:cNvSpPr>
            <a:spLocks noGrp="1"/>
          </p:cNvSpPr>
          <p:nvPr>
            <p:ph type="body" sz="quarter" idx="15"/>
          </p:nvPr>
        </p:nvSpPr>
        <p:spPr>
          <a:xfrm>
            <a:off x="2212160" y="3485073"/>
            <a:ext cx="6743581" cy="1572021"/>
          </a:xfrm>
        </p:spPr>
        <p:txBody>
          <a:bodyPr anchor="ctr"/>
          <a:lstStyle>
            <a:lvl1pPr marL="0" indent="0">
              <a:spcBef>
                <a:spcPts val="300"/>
              </a:spcBef>
              <a:buNone/>
              <a:defRPr b="1"/>
            </a:lvl1pPr>
            <a:lvl2pPr>
              <a:spcBef>
                <a:spcPts val="300"/>
              </a:spcBef>
              <a:defRPr/>
            </a:lvl2pPr>
          </a:lstStyle>
          <a:p>
            <a:pPr lvl="0"/>
            <a:r>
              <a:rPr lang="en-US" smtClean="0"/>
              <a:t>Click to edit Master text styles</a:t>
            </a:r>
          </a:p>
          <a:p>
            <a:pPr lvl="1"/>
            <a:r>
              <a:rPr lang="en-US" smtClean="0"/>
              <a:t>Second level</a:t>
            </a:r>
          </a:p>
        </p:txBody>
      </p:sp>
      <p:sp>
        <p:nvSpPr>
          <p:cNvPr id="18" name="Text Placeholder 14"/>
          <p:cNvSpPr>
            <a:spLocks noGrp="1"/>
          </p:cNvSpPr>
          <p:nvPr>
            <p:ph type="body" sz="quarter" idx="16"/>
          </p:nvPr>
        </p:nvSpPr>
        <p:spPr>
          <a:xfrm>
            <a:off x="2212160" y="5169485"/>
            <a:ext cx="6743581" cy="1572021"/>
          </a:xfrm>
        </p:spPr>
        <p:txBody>
          <a:bodyPr anchor="ctr"/>
          <a:lstStyle>
            <a:lvl1pPr marL="0" indent="0">
              <a:spcBef>
                <a:spcPts val="300"/>
              </a:spcBef>
              <a:buNone/>
              <a:defRPr b="1"/>
            </a:lvl1pPr>
            <a:lvl2pPr>
              <a:spcBef>
                <a:spcPts val="300"/>
              </a:spcBef>
              <a:defRPr/>
            </a:lvl2pPr>
          </a:lstStyle>
          <a:p>
            <a:pPr lvl="0"/>
            <a:r>
              <a:rPr lang="en-US" smtClean="0"/>
              <a:t>Click to edit Master text styles</a:t>
            </a:r>
          </a:p>
          <a:p>
            <a:pPr lvl="1"/>
            <a:r>
              <a:rPr lang="en-US" smtClean="0"/>
              <a:t>Second level</a:t>
            </a:r>
          </a:p>
        </p:txBody>
      </p:sp>
      <p:pic>
        <p:nvPicPr>
          <p:cNvPr id="19" name="Picture 18" descr="code.org_logo.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6936" y="1688373"/>
            <a:ext cx="1851414" cy="1851414"/>
          </a:xfrm>
          <a:prstGeom prst="rect">
            <a:avLst/>
          </a:prstGeom>
        </p:spPr>
      </p:pic>
    </p:spTree>
    <p:extLst>
      <p:ext uri="{BB962C8B-B14F-4D97-AF65-F5344CB8AC3E}">
        <p14:creationId xmlns:p14="http://schemas.microsoft.com/office/powerpoint/2010/main" val="516139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Comparison">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C36985-8CAF-49A4-BC4C-142BC7CC0C14}" type="datetimeFigureOut">
              <a:rPr lang="en-US" smtClean="0"/>
              <a:t>6/12/16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90343F-D056-4E24-BE3D-A305BDC1A23E}" type="slidenum">
              <a:rPr lang="en-US" smtClean="0"/>
              <a:t>‹#›</a:t>
            </a:fld>
            <a:endParaRPr lang="en-US"/>
          </a:p>
        </p:txBody>
      </p:sp>
      <p:sp>
        <p:nvSpPr>
          <p:cNvPr id="5" name="Rounded Rectangle 4"/>
          <p:cNvSpPr/>
          <p:nvPr userDrawn="1"/>
        </p:nvSpPr>
        <p:spPr>
          <a:xfrm>
            <a:off x="2159795" y="115504"/>
            <a:ext cx="6868286" cy="1572768"/>
          </a:xfrm>
          <a:prstGeom prst="roundRect">
            <a:avLst>
              <a:gd name="adj" fmla="val 5281"/>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userDrawn="1"/>
        </p:nvSpPr>
        <p:spPr>
          <a:xfrm>
            <a:off x="2159795" y="1803350"/>
            <a:ext cx="2876549" cy="4937760"/>
          </a:xfrm>
          <a:prstGeom prst="roundRect">
            <a:avLst>
              <a:gd name="adj" fmla="val 2822"/>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userDrawn="1"/>
        </p:nvSpPr>
        <p:spPr>
          <a:xfrm>
            <a:off x="114300" y="115605"/>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userDrawn="1"/>
        </p:nvSpPr>
        <p:spPr>
          <a:xfrm>
            <a:off x="5150644" y="1805731"/>
            <a:ext cx="2876550" cy="4937760"/>
          </a:xfrm>
          <a:prstGeom prst="roundRect">
            <a:avLst>
              <a:gd name="adj" fmla="val 2822"/>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a:spLocks noGrp="1"/>
          </p:cNvSpPr>
          <p:nvPr>
            <p:ph type="title" hasCustomPrompt="1"/>
          </p:nvPr>
        </p:nvSpPr>
        <p:spPr>
          <a:xfrm>
            <a:off x="2241177" y="152400"/>
            <a:ext cx="6705522" cy="1535872"/>
          </a:xfrm>
        </p:spPr>
        <p:txBody>
          <a:bodyPr>
            <a:noAutofit/>
          </a:bodyPr>
          <a:lstStyle/>
          <a:p>
            <a:r>
              <a:rPr lang="en-US" dirty="0" smtClean="0"/>
              <a:t>CLICK TO EDIT MASTER TITLE STYLE</a:t>
            </a:r>
            <a:endParaRPr lang="en-US" dirty="0"/>
          </a:p>
        </p:txBody>
      </p:sp>
      <p:sp>
        <p:nvSpPr>
          <p:cNvPr id="13" name="Content Placeholder 2"/>
          <p:cNvSpPr>
            <a:spLocks noGrp="1"/>
          </p:cNvSpPr>
          <p:nvPr>
            <p:ph idx="1"/>
          </p:nvPr>
        </p:nvSpPr>
        <p:spPr>
          <a:xfrm>
            <a:off x="2241177" y="1918446"/>
            <a:ext cx="2795167" cy="4822663"/>
          </a:xfrm>
        </p:spPr>
        <p:txBody>
          <a:bodyPr>
            <a:noAutofit/>
          </a:bodyPr>
          <a:lstStyle>
            <a:lvl1pPr marL="0" indent="0">
              <a:buNone/>
              <a:defRPr b="1"/>
            </a:lvl1pPr>
            <a:lvl2pPr marL="233363" indent="-233363">
              <a:defRPr/>
            </a:lvl2pPr>
            <a:lvl3pPr marL="403225" indent="-169863">
              <a:defRPr/>
            </a:lvl3pPr>
            <a:lvl4pPr marL="627063" indent="-169863">
              <a:defRPr/>
            </a:lvl4pPr>
            <a:lvl5pPr marL="860425" indent="-169863">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2"/>
          <p:cNvSpPr>
            <a:spLocks noGrp="1"/>
          </p:cNvSpPr>
          <p:nvPr>
            <p:ph idx="13"/>
          </p:nvPr>
        </p:nvSpPr>
        <p:spPr>
          <a:xfrm>
            <a:off x="5232027" y="1918446"/>
            <a:ext cx="2795167" cy="4822663"/>
          </a:xfrm>
        </p:spPr>
        <p:txBody>
          <a:bodyPr>
            <a:noAutofit/>
          </a:bodyPr>
          <a:lstStyle>
            <a:lvl1pPr marL="0" indent="0">
              <a:buNone/>
              <a:defRPr b="1"/>
            </a:lvl1pPr>
            <a:lvl2pPr marL="233363" indent="-233363">
              <a:defRPr/>
            </a:lvl2pPr>
            <a:lvl3pPr marL="403225" indent="-169863">
              <a:defRPr/>
            </a:lvl3pPr>
            <a:lvl4pPr marL="627063" indent="-169863">
              <a:defRPr/>
            </a:lvl4pPr>
            <a:lvl5pPr marL="860425" indent="-169863">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4" name="Picture 13" descr="LegoEV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586" y="5272353"/>
            <a:ext cx="1530603" cy="1387109"/>
          </a:xfrm>
          <a:prstGeom prst="rect">
            <a:avLst/>
          </a:prstGeom>
        </p:spPr>
      </p:pic>
      <p:pic>
        <p:nvPicPr>
          <p:cNvPr id="16" name="Picture 15" descr="code.org_logo.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6935" y="3363207"/>
            <a:ext cx="1851414" cy="1851414"/>
          </a:xfrm>
          <a:prstGeom prst="rect">
            <a:avLst/>
          </a:prstGeom>
        </p:spPr>
      </p:pic>
    </p:spTree>
    <p:extLst>
      <p:ext uri="{BB962C8B-B14F-4D97-AF65-F5344CB8AC3E}">
        <p14:creationId xmlns:p14="http://schemas.microsoft.com/office/powerpoint/2010/main" val="98864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Content Full Page">
    <p:spTree>
      <p:nvGrpSpPr>
        <p:cNvPr id="1" name=""/>
        <p:cNvGrpSpPr/>
        <p:nvPr/>
      </p:nvGrpSpPr>
      <p:grpSpPr>
        <a:xfrm>
          <a:off x="0" y="0"/>
          <a:ext cx="0" cy="0"/>
          <a:chOff x="0" y="0"/>
          <a:chExt cx="0" cy="0"/>
        </a:xfrm>
      </p:grpSpPr>
      <p:sp>
        <p:nvSpPr>
          <p:cNvPr id="5" name="Rounded Rectangle 4"/>
          <p:cNvSpPr/>
          <p:nvPr userDrawn="1"/>
        </p:nvSpPr>
        <p:spPr>
          <a:xfrm>
            <a:off x="114300" y="115605"/>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userDrawn="1"/>
        </p:nvSpPr>
        <p:spPr>
          <a:xfrm>
            <a:off x="2159795" y="115504"/>
            <a:ext cx="6868286" cy="6625606"/>
          </a:xfrm>
          <a:prstGeom prst="roundRect">
            <a:avLst>
              <a:gd name="adj" fmla="val 1580"/>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userDrawn="1"/>
        </p:nvSpPr>
        <p:spPr>
          <a:xfrm>
            <a:off x="114300" y="3478283"/>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0C36985-8CAF-49A4-BC4C-142BC7CC0C14}" type="datetimeFigureOut">
              <a:rPr lang="en-US" smtClean="0"/>
              <a:t>6/12/16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90343F-D056-4E24-BE3D-A305BDC1A23E}" type="slidenum">
              <a:rPr lang="en-US" smtClean="0"/>
              <a:t>‹#›</a:t>
            </a:fld>
            <a:endParaRPr lang="en-US"/>
          </a:p>
        </p:txBody>
      </p:sp>
      <p:pic>
        <p:nvPicPr>
          <p:cNvPr id="12" name="Picture 11" descr="LegoEV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586" y="5262728"/>
            <a:ext cx="1530603" cy="1387109"/>
          </a:xfrm>
          <a:prstGeom prst="rect">
            <a:avLst/>
          </a:prstGeom>
        </p:spPr>
      </p:pic>
      <p:pic>
        <p:nvPicPr>
          <p:cNvPr id="14" name="Picture 13" descr="manipulatives.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088" y="1803350"/>
            <a:ext cx="1558471" cy="1558471"/>
          </a:xfrm>
          <a:prstGeom prst="rect">
            <a:avLst/>
          </a:prstGeom>
        </p:spPr>
      </p:pic>
    </p:spTree>
    <p:extLst>
      <p:ext uri="{BB962C8B-B14F-4D97-AF65-F5344CB8AC3E}">
        <p14:creationId xmlns:p14="http://schemas.microsoft.com/office/powerpoint/2010/main" val="1338432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Flair 1">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C36985-8CAF-49A4-BC4C-142BC7CC0C14}" type="datetimeFigureOut">
              <a:rPr lang="en-US" smtClean="0"/>
              <a:t>6/12/16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90343F-D056-4E24-BE3D-A305BDC1A23E}" type="slidenum">
              <a:rPr lang="en-US" smtClean="0"/>
              <a:t>‹#›</a:t>
            </a:fld>
            <a:endParaRPr lang="en-US"/>
          </a:p>
        </p:txBody>
      </p:sp>
      <p:sp>
        <p:nvSpPr>
          <p:cNvPr id="5" name="Rounded Rectangle 4"/>
          <p:cNvSpPr/>
          <p:nvPr userDrawn="1"/>
        </p:nvSpPr>
        <p:spPr>
          <a:xfrm>
            <a:off x="114300" y="115605"/>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userDrawn="1"/>
        </p:nvSpPr>
        <p:spPr>
          <a:xfrm>
            <a:off x="114300" y="3478283"/>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userDrawn="1"/>
        </p:nvSpPr>
        <p:spPr>
          <a:xfrm>
            <a:off x="114299" y="1800956"/>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userDrawn="1"/>
        </p:nvSpPr>
        <p:spPr>
          <a:xfrm>
            <a:off x="4117446" y="115504"/>
            <a:ext cx="4911050" cy="4935547"/>
          </a:xfrm>
          <a:prstGeom prst="roundRect">
            <a:avLst>
              <a:gd name="adj" fmla="val 2193"/>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a:spLocks noGrp="1"/>
          </p:cNvSpPr>
          <p:nvPr>
            <p:ph type="title" hasCustomPrompt="1"/>
          </p:nvPr>
        </p:nvSpPr>
        <p:spPr>
          <a:xfrm>
            <a:off x="4117447" y="152399"/>
            <a:ext cx="4829252" cy="4898651"/>
          </a:xfrm>
        </p:spPr>
        <p:txBody>
          <a:bodyPr>
            <a:noAutofit/>
          </a:bodyPr>
          <a:lstStyle>
            <a:lvl1pPr algn="ctr">
              <a:defRPr/>
            </a:lvl1pPr>
          </a:lstStyle>
          <a:p>
            <a:r>
              <a:rPr lang="en-US" dirty="0" smtClean="0"/>
              <a:t>CLICK TO EDIT MASTER TEXT STYLES</a:t>
            </a:r>
            <a:endParaRPr lang="en-US" dirty="0"/>
          </a:p>
        </p:txBody>
      </p:sp>
      <p:pic>
        <p:nvPicPr>
          <p:cNvPr id="11" name="Picture 10" descr="LegoEV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586" y="5272353"/>
            <a:ext cx="1530603" cy="1387109"/>
          </a:xfrm>
          <a:prstGeom prst="rect">
            <a:avLst/>
          </a:prstGeom>
        </p:spPr>
      </p:pic>
    </p:spTree>
    <p:extLst>
      <p:ext uri="{BB962C8B-B14F-4D97-AF65-F5344CB8AC3E}">
        <p14:creationId xmlns:p14="http://schemas.microsoft.com/office/powerpoint/2010/main" val="411430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Flair 2">
    <p:spTree>
      <p:nvGrpSpPr>
        <p:cNvPr id="1" name=""/>
        <p:cNvGrpSpPr/>
        <p:nvPr/>
      </p:nvGrpSpPr>
      <p:grpSpPr>
        <a:xfrm>
          <a:off x="0" y="0"/>
          <a:ext cx="0" cy="0"/>
          <a:chOff x="0" y="0"/>
          <a:chExt cx="0" cy="0"/>
        </a:xfrm>
      </p:grpSpPr>
      <p:sp>
        <p:nvSpPr>
          <p:cNvPr id="5" name="Rounded Rectangle 4"/>
          <p:cNvSpPr/>
          <p:nvPr userDrawn="1"/>
        </p:nvSpPr>
        <p:spPr>
          <a:xfrm>
            <a:off x="114300" y="115605"/>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userDrawn="1"/>
        </p:nvSpPr>
        <p:spPr>
          <a:xfrm>
            <a:off x="114300" y="3478283"/>
            <a:ext cx="1924049" cy="1572768"/>
          </a:xfrm>
          <a:prstGeom prst="roundRect">
            <a:avLst>
              <a:gd name="adj" fmla="val 5130"/>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9" name="Rounded Rectangle 8"/>
          <p:cNvSpPr/>
          <p:nvPr userDrawn="1"/>
        </p:nvSpPr>
        <p:spPr>
          <a:xfrm>
            <a:off x="3155157" y="4327933"/>
            <a:ext cx="5866398" cy="1572769"/>
          </a:xfrm>
          <a:prstGeom prst="roundRect">
            <a:avLst>
              <a:gd name="adj" fmla="val 476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userDrawn="1"/>
        </p:nvSpPr>
        <p:spPr>
          <a:xfrm>
            <a:off x="2158755" y="964177"/>
            <a:ext cx="4875458" cy="1564711"/>
          </a:xfrm>
          <a:prstGeom prst="roundRect">
            <a:avLst>
              <a:gd name="adj" fmla="val 52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0C36985-8CAF-49A4-BC4C-142BC7CC0C14}" type="datetimeFigureOut">
              <a:rPr lang="en-US" smtClean="0"/>
              <a:t>6/12/16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90343F-D056-4E24-BE3D-A305BDC1A23E}" type="slidenum">
              <a:rPr lang="en-US" smtClean="0"/>
              <a:t>‹#›</a:t>
            </a:fld>
            <a:endParaRPr lang="en-US"/>
          </a:p>
        </p:txBody>
      </p:sp>
      <p:sp>
        <p:nvSpPr>
          <p:cNvPr id="11" name="Title 1"/>
          <p:cNvSpPr>
            <a:spLocks noGrp="1"/>
          </p:cNvSpPr>
          <p:nvPr>
            <p:ph type="title" hasCustomPrompt="1"/>
          </p:nvPr>
        </p:nvSpPr>
        <p:spPr>
          <a:xfrm>
            <a:off x="2232212" y="1000038"/>
            <a:ext cx="4724400" cy="1537816"/>
          </a:xfrm>
        </p:spPr>
        <p:txBody>
          <a:bodyPr>
            <a:noAutofit/>
          </a:bodyPr>
          <a:lstStyle>
            <a:lvl1pPr algn="ctr">
              <a:defRPr sz="3200"/>
            </a:lvl1pPr>
          </a:lstStyle>
          <a:p>
            <a:r>
              <a:rPr lang="en-US" dirty="0" smtClean="0"/>
              <a:t>CLICK TO EDIT MASTER TEXT STYLES</a:t>
            </a:r>
            <a:endParaRPr lang="en-US" dirty="0"/>
          </a:p>
        </p:txBody>
      </p:sp>
      <p:sp>
        <p:nvSpPr>
          <p:cNvPr id="14" name="Text Placeholder 13"/>
          <p:cNvSpPr>
            <a:spLocks noGrp="1" noChangeAspect="1"/>
          </p:cNvSpPr>
          <p:nvPr>
            <p:ph type="body" sz="quarter" idx="13" hasCustomPrompt="1"/>
          </p:nvPr>
        </p:nvSpPr>
        <p:spPr>
          <a:xfrm>
            <a:off x="3226546" y="4371851"/>
            <a:ext cx="5720230" cy="1537816"/>
          </a:xfrm>
        </p:spPr>
        <p:txBody>
          <a:bodyPr anchor="ctr"/>
          <a:lstStyle>
            <a:lvl1pPr marL="0" indent="0" algn="ctr" defTabSz="914400" rtl="0" eaLnBrk="1" latinLnBrk="0" hangingPunct="1">
              <a:lnSpc>
                <a:spcPct val="90000"/>
              </a:lnSpc>
              <a:spcBef>
                <a:spcPct val="0"/>
              </a:spcBef>
              <a:buNone/>
              <a:defRPr lang="en-US" sz="3200" kern="1200" dirty="0" smtClean="0">
                <a:solidFill>
                  <a:schemeClr val="tx1"/>
                </a:solidFill>
                <a:latin typeface="+mj-lt"/>
                <a:ea typeface="+mj-ea"/>
                <a:cs typeface="+mj-cs"/>
              </a:defRPr>
            </a:lvl1pPr>
            <a:lvl2pPr marL="457200" indent="0" algn="ctr" defTabSz="914400" rtl="0" eaLnBrk="1" latinLnBrk="0" hangingPunct="1">
              <a:lnSpc>
                <a:spcPct val="90000"/>
              </a:lnSpc>
              <a:spcBef>
                <a:spcPct val="0"/>
              </a:spcBef>
              <a:buNone/>
              <a:defRPr lang="en-US" sz="3200" kern="1200" dirty="0" smtClean="0">
                <a:solidFill>
                  <a:schemeClr val="tx1"/>
                </a:solidFill>
                <a:latin typeface="+mj-lt"/>
                <a:ea typeface="+mj-ea"/>
                <a:cs typeface="+mj-cs"/>
              </a:defRPr>
            </a:lvl2pPr>
            <a:lvl3pPr marL="914400" indent="0" algn="ctr" defTabSz="914400" rtl="0" eaLnBrk="1" latinLnBrk="0" hangingPunct="1">
              <a:lnSpc>
                <a:spcPct val="90000"/>
              </a:lnSpc>
              <a:spcBef>
                <a:spcPct val="0"/>
              </a:spcBef>
              <a:buNone/>
              <a:defRPr lang="en-US" sz="3200" kern="1200" dirty="0" smtClean="0">
                <a:solidFill>
                  <a:schemeClr val="tx1"/>
                </a:solidFill>
                <a:latin typeface="+mj-lt"/>
                <a:ea typeface="+mj-ea"/>
                <a:cs typeface="+mj-cs"/>
              </a:defRPr>
            </a:lvl3pPr>
            <a:lvl4pPr marL="1371600" indent="0" algn="ctr" defTabSz="914400" rtl="0" eaLnBrk="1" latinLnBrk="0" hangingPunct="1">
              <a:lnSpc>
                <a:spcPct val="90000"/>
              </a:lnSpc>
              <a:spcBef>
                <a:spcPct val="0"/>
              </a:spcBef>
              <a:buNone/>
              <a:defRPr lang="en-US" sz="3200" kern="1200" dirty="0" smtClean="0">
                <a:solidFill>
                  <a:schemeClr val="tx1"/>
                </a:solidFill>
                <a:latin typeface="+mj-lt"/>
                <a:ea typeface="+mj-ea"/>
                <a:cs typeface="+mj-cs"/>
              </a:defRPr>
            </a:lvl4pPr>
            <a:lvl5pPr marL="1828800" indent="0" algn="ctr" defTabSz="914400" rtl="0" eaLnBrk="1" latinLnBrk="0" hangingPunct="1">
              <a:lnSpc>
                <a:spcPct val="90000"/>
              </a:lnSpc>
              <a:spcBef>
                <a:spcPct val="0"/>
              </a:spcBef>
              <a:buNone/>
              <a:defRPr lang="en-US" sz="3200" kern="1200" dirty="0">
                <a:solidFill>
                  <a:schemeClr val="tx1"/>
                </a:solidFill>
                <a:latin typeface="+mj-lt"/>
                <a:ea typeface="+mj-ea"/>
                <a:cs typeface="+mj-cs"/>
              </a:defRPr>
            </a:lvl5pPr>
          </a:lstStyle>
          <a:p>
            <a:pPr lvl="0"/>
            <a:r>
              <a:rPr lang="en-US" dirty="0" smtClean="0"/>
              <a:t>CLICK TO EDIT MASTER TEXT STYLES</a:t>
            </a:r>
          </a:p>
        </p:txBody>
      </p:sp>
    </p:spTree>
    <p:extLst>
      <p:ext uri="{BB962C8B-B14F-4D97-AF65-F5344CB8AC3E}">
        <p14:creationId xmlns:p14="http://schemas.microsoft.com/office/powerpoint/2010/main" val="4104025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microsoft.com/office/2007/relationships/hdphoto" Target="../media/hdphoto1.wdp"/><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accent6"/>
            </a:gs>
            <a:gs pos="100000">
              <a:schemeClr val="accent4"/>
            </a:gs>
          </a:gsLst>
          <a:lin ang="9600000" scaled="0"/>
        </a:gradFill>
        <a:effectLst/>
      </p:bgPr>
    </p:bg>
    <p:spTree>
      <p:nvGrpSpPr>
        <p:cNvPr id="1" name=""/>
        <p:cNvGrpSpPr/>
        <p:nvPr/>
      </p:nvGrpSpPr>
      <p:grpSpPr>
        <a:xfrm>
          <a:off x="0" y="0"/>
          <a:ext cx="0" cy="0"/>
          <a:chOff x="0" y="0"/>
          <a:chExt cx="0" cy="0"/>
        </a:xfrm>
      </p:grpSpPr>
      <p:pic>
        <p:nvPicPr>
          <p:cNvPr id="7" name="Picture 6"/>
          <p:cNvPicPr>
            <a:picLocks/>
          </p:cNvPicPr>
          <p:nvPr/>
        </p:nvPicPr>
        <p:blipFill>
          <a:blip r:embed="rId12">
            <a:extLst>
              <a:ext uri="{BEBA8EAE-BF5A-486C-A8C5-ECC9F3942E4B}">
                <a14:imgProps xmlns:a14="http://schemas.microsoft.com/office/drawing/2010/main">
                  <a14:imgLayer r:embed="rId1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sp>
        <p:nvSpPr>
          <p:cNvPr id="8" name="Rounded Rectangle 62"/>
          <p:cNvSpPr>
            <a:spLocks/>
          </p:cNvSpPr>
          <p:nvPr/>
        </p:nvSpPr>
        <p:spPr>
          <a:xfrm>
            <a:off x="0" y="0"/>
            <a:ext cx="9144000" cy="6858000"/>
          </a:xfrm>
          <a:custGeom>
            <a:avLst/>
            <a:gdLst/>
            <a:ahLst/>
            <a:cxnLst/>
            <a:rect l="l" t="t" r="r" b="b"/>
            <a:pathLst>
              <a:path w="9144000" h="6858000">
                <a:moveTo>
                  <a:pt x="8228530" y="6020601"/>
                </a:moveTo>
                <a:cubicBezTo>
                  <a:pt x="8180314" y="6020601"/>
                  <a:pt x="8141228" y="6059687"/>
                  <a:pt x="8141228" y="6107903"/>
                </a:cubicBezTo>
                <a:lnTo>
                  <a:pt x="8141228" y="6655998"/>
                </a:lnTo>
                <a:cubicBezTo>
                  <a:pt x="8141228" y="6704214"/>
                  <a:pt x="8180314" y="6743300"/>
                  <a:pt x="8228530" y="6743300"/>
                </a:cubicBezTo>
                <a:lnTo>
                  <a:pt x="8938609" y="6743300"/>
                </a:lnTo>
                <a:cubicBezTo>
                  <a:pt x="8986825" y="6743300"/>
                  <a:pt x="9025911" y="6704214"/>
                  <a:pt x="9025911" y="6655998"/>
                </a:cubicBezTo>
                <a:lnTo>
                  <a:pt x="9025911" y="6107903"/>
                </a:lnTo>
                <a:cubicBezTo>
                  <a:pt x="9025911" y="6059687"/>
                  <a:pt x="8986825" y="6020601"/>
                  <a:pt x="8938609" y="6020601"/>
                </a:cubicBezTo>
                <a:close/>
                <a:moveTo>
                  <a:pt x="7231125" y="6020601"/>
                </a:moveTo>
                <a:cubicBezTo>
                  <a:pt x="7182909" y="6020601"/>
                  <a:pt x="7143823" y="6059687"/>
                  <a:pt x="7143823" y="6107903"/>
                </a:cubicBezTo>
                <a:lnTo>
                  <a:pt x="7143823" y="6655998"/>
                </a:lnTo>
                <a:cubicBezTo>
                  <a:pt x="7143823" y="6704214"/>
                  <a:pt x="7182909" y="6743300"/>
                  <a:pt x="7231125" y="6743300"/>
                </a:cubicBezTo>
                <a:lnTo>
                  <a:pt x="7941204" y="6743300"/>
                </a:lnTo>
                <a:cubicBezTo>
                  <a:pt x="7989420" y="6743300"/>
                  <a:pt x="8028506" y="6704214"/>
                  <a:pt x="8028506" y="6655998"/>
                </a:cubicBezTo>
                <a:lnTo>
                  <a:pt x="8028506" y="6107903"/>
                </a:lnTo>
                <a:cubicBezTo>
                  <a:pt x="8028506" y="6059687"/>
                  <a:pt x="7989420" y="6020601"/>
                  <a:pt x="7941204" y="6020601"/>
                </a:cubicBezTo>
                <a:close/>
                <a:moveTo>
                  <a:pt x="6233720" y="6020601"/>
                </a:moveTo>
                <a:cubicBezTo>
                  <a:pt x="6185504" y="6020601"/>
                  <a:pt x="6146418" y="6059687"/>
                  <a:pt x="6146418" y="6107903"/>
                </a:cubicBezTo>
                <a:lnTo>
                  <a:pt x="6146418" y="6655998"/>
                </a:lnTo>
                <a:cubicBezTo>
                  <a:pt x="6146418" y="6704214"/>
                  <a:pt x="6185504" y="6743300"/>
                  <a:pt x="6233720" y="6743300"/>
                </a:cubicBezTo>
                <a:lnTo>
                  <a:pt x="6943799" y="6743300"/>
                </a:lnTo>
                <a:cubicBezTo>
                  <a:pt x="6992015" y="6743300"/>
                  <a:pt x="7031101" y="6704214"/>
                  <a:pt x="7031101" y="6655998"/>
                </a:cubicBezTo>
                <a:lnTo>
                  <a:pt x="7031101" y="6107903"/>
                </a:lnTo>
                <a:cubicBezTo>
                  <a:pt x="7031101" y="6059687"/>
                  <a:pt x="6992015" y="6020601"/>
                  <a:pt x="6943799" y="6020601"/>
                </a:cubicBezTo>
                <a:close/>
                <a:moveTo>
                  <a:pt x="5236314" y="6020601"/>
                </a:moveTo>
                <a:cubicBezTo>
                  <a:pt x="5188098" y="6020601"/>
                  <a:pt x="5149012" y="6059687"/>
                  <a:pt x="5149012" y="6107903"/>
                </a:cubicBezTo>
                <a:lnTo>
                  <a:pt x="5149012" y="6655998"/>
                </a:lnTo>
                <a:cubicBezTo>
                  <a:pt x="5149012" y="6704214"/>
                  <a:pt x="5188098" y="6743300"/>
                  <a:pt x="5236314" y="6743300"/>
                </a:cubicBezTo>
                <a:lnTo>
                  <a:pt x="5946393" y="6743300"/>
                </a:lnTo>
                <a:cubicBezTo>
                  <a:pt x="5994609" y="6743300"/>
                  <a:pt x="6033695" y="6704214"/>
                  <a:pt x="6033695" y="6655998"/>
                </a:cubicBezTo>
                <a:lnTo>
                  <a:pt x="6033695" y="6107903"/>
                </a:lnTo>
                <a:cubicBezTo>
                  <a:pt x="6033695" y="6059687"/>
                  <a:pt x="5994609" y="6020601"/>
                  <a:pt x="5946393" y="6020601"/>
                </a:cubicBezTo>
                <a:close/>
                <a:moveTo>
                  <a:pt x="4238909" y="6020601"/>
                </a:moveTo>
                <a:cubicBezTo>
                  <a:pt x="4190693" y="6020601"/>
                  <a:pt x="4151607" y="6059687"/>
                  <a:pt x="4151607" y="6107903"/>
                </a:cubicBezTo>
                <a:lnTo>
                  <a:pt x="4151607" y="6655998"/>
                </a:lnTo>
                <a:cubicBezTo>
                  <a:pt x="4151607" y="6704214"/>
                  <a:pt x="4190693" y="6743300"/>
                  <a:pt x="4238909" y="6743300"/>
                </a:cubicBezTo>
                <a:lnTo>
                  <a:pt x="4948988" y="6743300"/>
                </a:lnTo>
                <a:cubicBezTo>
                  <a:pt x="4997204" y="6743300"/>
                  <a:pt x="5036290" y="6704214"/>
                  <a:pt x="5036290" y="6655998"/>
                </a:cubicBezTo>
                <a:lnTo>
                  <a:pt x="5036290" y="6107903"/>
                </a:lnTo>
                <a:cubicBezTo>
                  <a:pt x="5036290" y="6059687"/>
                  <a:pt x="4997204" y="6020601"/>
                  <a:pt x="4948988" y="6020601"/>
                </a:cubicBezTo>
                <a:close/>
                <a:moveTo>
                  <a:pt x="3241504" y="6020601"/>
                </a:moveTo>
                <a:cubicBezTo>
                  <a:pt x="3193288" y="6020601"/>
                  <a:pt x="3154202" y="6059687"/>
                  <a:pt x="3154202" y="6107903"/>
                </a:cubicBezTo>
                <a:lnTo>
                  <a:pt x="3154202" y="6655998"/>
                </a:lnTo>
                <a:cubicBezTo>
                  <a:pt x="3154202" y="6704214"/>
                  <a:pt x="3193288" y="6743300"/>
                  <a:pt x="3241504" y="6743300"/>
                </a:cubicBezTo>
                <a:lnTo>
                  <a:pt x="3951583" y="6743300"/>
                </a:lnTo>
                <a:cubicBezTo>
                  <a:pt x="3999799" y="6743300"/>
                  <a:pt x="4038885" y="6704214"/>
                  <a:pt x="4038885" y="6655998"/>
                </a:cubicBezTo>
                <a:lnTo>
                  <a:pt x="4038885" y="6107903"/>
                </a:lnTo>
                <a:cubicBezTo>
                  <a:pt x="4038885" y="6059687"/>
                  <a:pt x="3999799" y="6020601"/>
                  <a:pt x="3951583" y="6020601"/>
                </a:cubicBezTo>
                <a:close/>
                <a:moveTo>
                  <a:pt x="2244099" y="6020601"/>
                </a:moveTo>
                <a:cubicBezTo>
                  <a:pt x="2195883" y="6020601"/>
                  <a:pt x="2156797" y="6059687"/>
                  <a:pt x="2156797" y="6107903"/>
                </a:cubicBezTo>
                <a:lnTo>
                  <a:pt x="2156797" y="6655998"/>
                </a:lnTo>
                <a:cubicBezTo>
                  <a:pt x="2156797" y="6704214"/>
                  <a:pt x="2195883" y="6743300"/>
                  <a:pt x="2244099" y="6743300"/>
                </a:cubicBezTo>
                <a:lnTo>
                  <a:pt x="2954178" y="6743300"/>
                </a:lnTo>
                <a:cubicBezTo>
                  <a:pt x="3002394" y="6743300"/>
                  <a:pt x="3041480" y="6704214"/>
                  <a:pt x="3041480" y="6655998"/>
                </a:cubicBezTo>
                <a:lnTo>
                  <a:pt x="3041480" y="6107903"/>
                </a:lnTo>
                <a:cubicBezTo>
                  <a:pt x="3041480" y="6059687"/>
                  <a:pt x="3002394" y="6020601"/>
                  <a:pt x="2954178" y="6020601"/>
                </a:cubicBezTo>
                <a:close/>
                <a:moveTo>
                  <a:pt x="8228530" y="5172562"/>
                </a:moveTo>
                <a:cubicBezTo>
                  <a:pt x="8180314" y="5172562"/>
                  <a:pt x="8141228" y="5211648"/>
                  <a:pt x="8141228" y="5259864"/>
                </a:cubicBezTo>
                <a:lnTo>
                  <a:pt x="8141228" y="5807959"/>
                </a:lnTo>
                <a:cubicBezTo>
                  <a:pt x="8141228" y="5856175"/>
                  <a:pt x="8180314" y="5895261"/>
                  <a:pt x="8228530" y="5895261"/>
                </a:cubicBezTo>
                <a:lnTo>
                  <a:pt x="8938609" y="5895261"/>
                </a:lnTo>
                <a:cubicBezTo>
                  <a:pt x="8986825" y="5895261"/>
                  <a:pt x="9025911" y="5856175"/>
                  <a:pt x="9025911" y="5807959"/>
                </a:cubicBezTo>
                <a:lnTo>
                  <a:pt x="9025911" y="5259864"/>
                </a:lnTo>
                <a:cubicBezTo>
                  <a:pt x="9025911" y="5211648"/>
                  <a:pt x="8986825" y="5172562"/>
                  <a:pt x="8938609" y="5172562"/>
                </a:cubicBezTo>
                <a:close/>
                <a:moveTo>
                  <a:pt x="7231125" y="5172562"/>
                </a:moveTo>
                <a:cubicBezTo>
                  <a:pt x="7182909" y="5172562"/>
                  <a:pt x="7143823" y="5211648"/>
                  <a:pt x="7143823" y="5259864"/>
                </a:cubicBezTo>
                <a:lnTo>
                  <a:pt x="7143823" y="5807959"/>
                </a:lnTo>
                <a:cubicBezTo>
                  <a:pt x="7143823" y="5856175"/>
                  <a:pt x="7182909" y="5895261"/>
                  <a:pt x="7231125" y="5895261"/>
                </a:cubicBezTo>
                <a:lnTo>
                  <a:pt x="7941204" y="5895261"/>
                </a:lnTo>
                <a:cubicBezTo>
                  <a:pt x="7989420" y="5895261"/>
                  <a:pt x="8028506" y="5856175"/>
                  <a:pt x="8028506" y="5807959"/>
                </a:cubicBezTo>
                <a:lnTo>
                  <a:pt x="8028506" y="5259864"/>
                </a:lnTo>
                <a:cubicBezTo>
                  <a:pt x="8028506" y="5211648"/>
                  <a:pt x="7989420" y="5172562"/>
                  <a:pt x="7941204" y="5172562"/>
                </a:cubicBezTo>
                <a:close/>
                <a:moveTo>
                  <a:pt x="6233720" y="5172562"/>
                </a:moveTo>
                <a:cubicBezTo>
                  <a:pt x="6185504" y="5172562"/>
                  <a:pt x="6146418" y="5211648"/>
                  <a:pt x="6146418" y="5259864"/>
                </a:cubicBezTo>
                <a:lnTo>
                  <a:pt x="6146418" y="5807959"/>
                </a:lnTo>
                <a:cubicBezTo>
                  <a:pt x="6146418" y="5856175"/>
                  <a:pt x="6185504" y="5895261"/>
                  <a:pt x="6233720" y="5895261"/>
                </a:cubicBezTo>
                <a:lnTo>
                  <a:pt x="6943799" y="5895261"/>
                </a:lnTo>
                <a:cubicBezTo>
                  <a:pt x="6992015" y="5895261"/>
                  <a:pt x="7031101" y="5856175"/>
                  <a:pt x="7031101" y="5807959"/>
                </a:cubicBezTo>
                <a:lnTo>
                  <a:pt x="7031101" y="5259864"/>
                </a:lnTo>
                <a:cubicBezTo>
                  <a:pt x="7031101" y="5211648"/>
                  <a:pt x="6992015" y="5172562"/>
                  <a:pt x="6943799" y="5172562"/>
                </a:cubicBezTo>
                <a:close/>
                <a:moveTo>
                  <a:pt x="5236314" y="5172562"/>
                </a:moveTo>
                <a:cubicBezTo>
                  <a:pt x="5188098" y="5172562"/>
                  <a:pt x="5149012" y="5211648"/>
                  <a:pt x="5149012" y="5259864"/>
                </a:cubicBezTo>
                <a:lnTo>
                  <a:pt x="5149012" y="5807959"/>
                </a:lnTo>
                <a:cubicBezTo>
                  <a:pt x="5149012" y="5856175"/>
                  <a:pt x="5188098" y="5895261"/>
                  <a:pt x="5236314" y="5895261"/>
                </a:cubicBezTo>
                <a:lnTo>
                  <a:pt x="5946393" y="5895261"/>
                </a:lnTo>
                <a:cubicBezTo>
                  <a:pt x="5994609" y="5895261"/>
                  <a:pt x="6033695" y="5856175"/>
                  <a:pt x="6033695" y="5807959"/>
                </a:cubicBezTo>
                <a:lnTo>
                  <a:pt x="6033695" y="5259864"/>
                </a:lnTo>
                <a:cubicBezTo>
                  <a:pt x="6033695" y="5211648"/>
                  <a:pt x="5994609" y="5172562"/>
                  <a:pt x="5946393" y="5172562"/>
                </a:cubicBezTo>
                <a:close/>
                <a:moveTo>
                  <a:pt x="4238909" y="5172562"/>
                </a:moveTo>
                <a:cubicBezTo>
                  <a:pt x="4190693" y="5172562"/>
                  <a:pt x="4151607" y="5211648"/>
                  <a:pt x="4151607" y="5259864"/>
                </a:cubicBezTo>
                <a:lnTo>
                  <a:pt x="4151607" y="5807959"/>
                </a:lnTo>
                <a:cubicBezTo>
                  <a:pt x="4151607" y="5856175"/>
                  <a:pt x="4190693" y="5895261"/>
                  <a:pt x="4238909" y="5895261"/>
                </a:cubicBezTo>
                <a:lnTo>
                  <a:pt x="4948988" y="5895261"/>
                </a:lnTo>
                <a:cubicBezTo>
                  <a:pt x="4997204" y="5895261"/>
                  <a:pt x="5036290" y="5856175"/>
                  <a:pt x="5036290" y="5807959"/>
                </a:cubicBezTo>
                <a:lnTo>
                  <a:pt x="5036290" y="5259864"/>
                </a:lnTo>
                <a:cubicBezTo>
                  <a:pt x="5036290" y="5211648"/>
                  <a:pt x="4997204" y="5172562"/>
                  <a:pt x="4948988" y="5172562"/>
                </a:cubicBezTo>
                <a:close/>
                <a:moveTo>
                  <a:pt x="3241504" y="5172562"/>
                </a:moveTo>
                <a:cubicBezTo>
                  <a:pt x="3193288" y="5172562"/>
                  <a:pt x="3154202" y="5211648"/>
                  <a:pt x="3154202" y="5259864"/>
                </a:cubicBezTo>
                <a:lnTo>
                  <a:pt x="3154202" y="5807959"/>
                </a:lnTo>
                <a:cubicBezTo>
                  <a:pt x="3154202" y="5856175"/>
                  <a:pt x="3193288" y="5895261"/>
                  <a:pt x="3241504" y="5895261"/>
                </a:cubicBezTo>
                <a:lnTo>
                  <a:pt x="3951583" y="5895261"/>
                </a:lnTo>
                <a:cubicBezTo>
                  <a:pt x="3999799" y="5895261"/>
                  <a:pt x="4038885" y="5856175"/>
                  <a:pt x="4038885" y="5807959"/>
                </a:cubicBezTo>
                <a:lnTo>
                  <a:pt x="4038885" y="5259864"/>
                </a:lnTo>
                <a:cubicBezTo>
                  <a:pt x="4038885" y="5211648"/>
                  <a:pt x="3999799" y="5172562"/>
                  <a:pt x="3951583" y="5172562"/>
                </a:cubicBezTo>
                <a:close/>
                <a:moveTo>
                  <a:pt x="2244099" y="5172562"/>
                </a:moveTo>
                <a:cubicBezTo>
                  <a:pt x="2195883" y="5172562"/>
                  <a:pt x="2156797" y="5211648"/>
                  <a:pt x="2156797" y="5259864"/>
                </a:cubicBezTo>
                <a:lnTo>
                  <a:pt x="2156797" y="5807959"/>
                </a:lnTo>
                <a:cubicBezTo>
                  <a:pt x="2156797" y="5856175"/>
                  <a:pt x="2195883" y="5895261"/>
                  <a:pt x="2244099" y="5895261"/>
                </a:cubicBezTo>
                <a:lnTo>
                  <a:pt x="2954178" y="5895261"/>
                </a:lnTo>
                <a:cubicBezTo>
                  <a:pt x="3002394" y="5895261"/>
                  <a:pt x="3041480" y="5856175"/>
                  <a:pt x="3041480" y="5807959"/>
                </a:cubicBezTo>
                <a:lnTo>
                  <a:pt x="3041480" y="5259864"/>
                </a:lnTo>
                <a:cubicBezTo>
                  <a:pt x="3041480" y="5211648"/>
                  <a:pt x="3002394" y="5172562"/>
                  <a:pt x="2954178" y="5172562"/>
                </a:cubicBezTo>
                <a:close/>
                <a:moveTo>
                  <a:pt x="199364" y="5172562"/>
                </a:moveTo>
                <a:cubicBezTo>
                  <a:pt x="153048" y="5172562"/>
                  <a:pt x="115502" y="5210108"/>
                  <a:pt x="115502" y="5256424"/>
                </a:cubicBezTo>
                <a:lnTo>
                  <a:pt x="115502" y="6659438"/>
                </a:lnTo>
                <a:cubicBezTo>
                  <a:pt x="115502" y="6705754"/>
                  <a:pt x="153048" y="6743300"/>
                  <a:pt x="199364" y="6743300"/>
                </a:cubicBezTo>
                <a:lnTo>
                  <a:pt x="1954439" y="6743300"/>
                </a:lnTo>
                <a:cubicBezTo>
                  <a:pt x="2000755" y="6743300"/>
                  <a:pt x="2038301" y="6705754"/>
                  <a:pt x="2038301" y="6659438"/>
                </a:cubicBezTo>
                <a:lnTo>
                  <a:pt x="2038301" y="5256424"/>
                </a:lnTo>
                <a:cubicBezTo>
                  <a:pt x="2038301" y="5210108"/>
                  <a:pt x="2000755" y="5172562"/>
                  <a:pt x="1954439" y="5172562"/>
                </a:cubicBezTo>
                <a:close/>
                <a:moveTo>
                  <a:pt x="8228530" y="4327848"/>
                </a:moveTo>
                <a:cubicBezTo>
                  <a:pt x="8180314" y="4327848"/>
                  <a:pt x="8141228" y="4366934"/>
                  <a:pt x="8141228" y="4415150"/>
                </a:cubicBezTo>
                <a:lnTo>
                  <a:pt x="8141228" y="4963245"/>
                </a:lnTo>
                <a:cubicBezTo>
                  <a:pt x="8141228" y="5011461"/>
                  <a:pt x="8180314" y="5050547"/>
                  <a:pt x="8228530" y="5050547"/>
                </a:cubicBezTo>
                <a:lnTo>
                  <a:pt x="8938609" y="5050547"/>
                </a:lnTo>
                <a:cubicBezTo>
                  <a:pt x="8986825" y="5050547"/>
                  <a:pt x="9025911" y="5011461"/>
                  <a:pt x="9025911" y="4963245"/>
                </a:cubicBezTo>
                <a:lnTo>
                  <a:pt x="9025911" y="4415150"/>
                </a:lnTo>
                <a:cubicBezTo>
                  <a:pt x="9025911" y="4366934"/>
                  <a:pt x="8986825" y="4327848"/>
                  <a:pt x="8938609" y="4327848"/>
                </a:cubicBezTo>
                <a:close/>
                <a:moveTo>
                  <a:pt x="7231125" y="4327848"/>
                </a:moveTo>
                <a:cubicBezTo>
                  <a:pt x="7182909" y="4327848"/>
                  <a:pt x="7143823" y="4366934"/>
                  <a:pt x="7143823" y="4415150"/>
                </a:cubicBezTo>
                <a:lnTo>
                  <a:pt x="7143823" y="4963245"/>
                </a:lnTo>
                <a:cubicBezTo>
                  <a:pt x="7143823" y="5011461"/>
                  <a:pt x="7182909" y="5050547"/>
                  <a:pt x="7231125" y="5050547"/>
                </a:cubicBezTo>
                <a:lnTo>
                  <a:pt x="7941204" y="5050547"/>
                </a:lnTo>
                <a:cubicBezTo>
                  <a:pt x="7989420" y="5050547"/>
                  <a:pt x="8028506" y="5011461"/>
                  <a:pt x="8028506" y="4963245"/>
                </a:cubicBezTo>
                <a:lnTo>
                  <a:pt x="8028506" y="4415150"/>
                </a:lnTo>
                <a:cubicBezTo>
                  <a:pt x="8028506" y="4366934"/>
                  <a:pt x="7989420" y="4327848"/>
                  <a:pt x="7941204" y="4327848"/>
                </a:cubicBezTo>
                <a:close/>
                <a:moveTo>
                  <a:pt x="6233720" y="4327848"/>
                </a:moveTo>
                <a:cubicBezTo>
                  <a:pt x="6185504" y="4327848"/>
                  <a:pt x="6146418" y="4366934"/>
                  <a:pt x="6146418" y="4415150"/>
                </a:cubicBezTo>
                <a:lnTo>
                  <a:pt x="6146418" y="4963245"/>
                </a:lnTo>
                <a:cubicBezTo>
                  <a:pt x="6146418" y="5011461"/>
                  <a:pt x="6185504" y="5050547"/>
                  <a:pt x="6233720" y="5050547"/>
                </a:cubicBezTo>
                <a:lnTo>
                  <a:pt x="6943799" y="5050547"/>
                </a:lnTo>
                <a:cubicBezTo>
                  <a:pt x="6992015" y="5050547"/>
                  <a:pt x="7031101" y="5011461"/>
                  <a:pt x="7031101" y="4963245"/>
                </a:cubicBezTo>
                <a:lnTo>
                  <a:pt x="7031101" y="4415150"/>
                </a:lnTo>
                <a:cubicBezTo>
                  <a:pt x="7031101" y="4366934"/>
                  <a:pt x="6992015" y="4327848"/>
                  <a:pt x="6943799" y="4327848"/>
                </a:cubicBezTo>
                <a:close/>
                <a:moveTo>
                  <a:pt x="5236314" y="4327848"/>
                </a:moveTo>
                <a:cubicBezTo>
                  <a:pt x="5188098" y="4327848"/>
                  <a:pt x="5149012" y="4366934"/>
                  <a:pt x="5149012" y="4415150"/>
                </a:cubicBezTo>
                <a:lnTo>
                  <a:pt x="5149012" y="4963245"/>
                </a:lnTo>
                <a:cubicBezTo>
                  <a:pt x="5149012" y="5011461"/>
                  <a:pt x="5188098" y="5050547"/>
                  <a:pt x="5236314" y="5050547"/>
                </a:cubicBezTo>
                <a:lnTo>
                  <a:pt x="5946393" y="5050547"/>
                </a:lnTo>
                <a:cubicBezTo>
                  <a:pt x="5994609" y="5050547"/>
                  <a:pt x="6033695" y="5011461"/>
                  <a:pt x="6033695" y="4963245"/>
                </a:cubicBezTo>
                <a:lnTo>
                  <a:pt x="6033695" y="4415150"/>
                </a:lnTo>
                <a:cubicBezTo>
                  <a:pt x="6033695" y="4366934"/>
                  <a:pt x="5994609" y="4327848"/>
                  <a:pt x="5946393" y="4327848"/>
                </a:cubicBezTo>
                <a:close/>
                <a:moveTo>
                  <a:pt x="4238909" y="4327848"/>
                </a:moveTo>
                <a:cubicBezTo>
                  <a:pt x="4190693" y="4327848"/>
                  <a:pt x="4151607" y="4366934"/>
                  <a:pt x="4151607" y="4415150"/>
                </a:cubicBezTo>
                <a:lnTo>
                  <a:pt x="4151607" y="4963245"/>
                </a:lnTo>
                <a:cubicBezTo>
                  <a:pt x="4151607" y="5011461"/>
                  <a:pt x="4190693" y="5050547"/>
                  <a:pt x="4238909" y="5050547"/>
                </a:cubicBezTo>
                <a:lnTo>
                  <a:pt x="4948988" y="5050547"/>
                </a:lnTo>
                <a:cubicBezTo>
                  <a:pt x="4997204" y="5050547"/>
                  <a:pt x="5036290" y="5011461"/>
                  <a:pt x="5036290" y="4963245"/>
                </a:cubicBezTo>
                <a:lnTo>
                  <a:pt x="5036290" y="4415150"/>
                </a:lnTo>
                <a:cubicBezTo>
                  <a:pt x="5036290" y="4366934"/>
                  <a:pt x="4997204" y="4327848"/>
                  <a:pt x="4948988" y="4327848"/>
                </a:cubicBezTo>
                <a:close/>
                <a:moveTo>
                  <a:pt x="3241504" y="4327848"/>
                </a:moveTo>
                <a:cubicBezTo>
                  <a:pt x="3193288" y="4327848"/>
                  <a:pt x="3154202" y="4366934"/>
                  <a:pt x="3154202" y="4415150"/>
                </a:cubicBezTo>
                <a:lnTo>
                  <a:pt x="3154202" y="4963245"/>
                </a:lnTo>
                <a:cubicBezTo>
                  <a:pt x="3154202" y="5011461"/>
                  <a:pt x="3193288" y="5050547"/>
                  <a:pt x="3241504" y="5050547"/>
                </a:cubicBezTo>
                <a:lnTo>
                  <a:pt x="3951583" y="5050547"/>
                </a:lnTo>
                <a:cubicBezTo>
                  <a:pt x="3999799" y="5050547"/>
                  <a:pt x="4038885" y="5011461"/>
                  <a:pt x="4038885" y="4963245"/>
                </a:cubicBezTo>
                <a:lnTo>
                  <a:pt x="4038885" y="4415150"/>
                </a:lnTo>
                <a:cubicBezTo>
                  <a:pt x="4038885" y="4366934"/>
                  <a:pt x="3999799" y="4327848"/>
                  <a:pt x="3951583" y="4327848"/>
                </a:cubicBezTo>
                <a:close/>
                <a:moveTo>
                  <a:pt x="2244099" y="4327848"/>
                </a:moveTo>
                <a:cubicBezTo>
                  <a:pt x="2195883" y="4327848"/>
                  <a:pt x="2156797" y="4366934"/>
                  <a:pt x="2156797" y="4415150"/>
                </a:cubicBezTo>
                <a:lnTo>
                  <a:pt x="2156797" y="4963245"/>
                </a:lnTo>
                <a:cubicBezTo>
                  <a:pt x="2156797" y="5011461"/>
                  <a:pt x="2195883" y="5050547"/>
                  <a:pt x="2244099" y="5050547"/>
                </a:cubicBezTo>
                <a:lnTo>
                  <a:pt x="2954178" y="5050547"/>
                </a:lnTo>
                <a:cubicBezTo>
                  <a:pt x="3002394" y="5050547"/>
                  <a:pt x="3041480" y="5011461"/>
                  <a:pt x="3041480" y="4963245"/>
                </a:cubicBezTo>
                <a:lnTo>
                  <a:pt x="3041480" y="4415150"/>
                </a:lnTo>
                <a:cubicBezTo>
                  <a:pt x="3041480" y="4366934"/>
                  <a:pt x="3002394" y="4327848"/>
                  <a:pt x="2954178" y="4327848"/>
                </a:cubicBezTo>
                <a:close/>
                <a:moveTo>
                  <a:pt x="8228530" y="3479809"/>
                </a:moveTo>
                <a:cubicBezTo>
                  <a:pt x="8180314" y="3479809"/>
                  <a:pt x="8141228" y="3518895"/>
                  <a:pt x="8141228" y="3567111"/>
                </a:cubicBezTo>
                <a:lnTo>
                  <a:pt x="8141228" y="4115206"/>
                </a:lnTo>
                <a:cubicBezTo>
                  <a:pt x="8141228" y="4163422"/>
                  <a:pt x="8180314" y="4202508"/>
                  <a:pt x="8228530" y="4202508"/>
                </a:cubicBezTo>
                <a:lnTo>
                  <a:pt x="8938609" y="4202508"/>
                </a:lnTo>
                <a:cubicBezTo>
                  <a:pt x="8986825" y="4202508"/>
                  <a:pt x="9025911" y="4163422"/>
                  <a:pt x="9025911" y="4115206"/>
                </a:cubicBezTo>
                <a:lnTo>
                  <a:pt x="9025911" y="3567111"/>
                </a:lnTo>
                <a:cubicBezTo>
                  <a:pt x="9025911" y="3518895"/>
                  <a:pt x="8986825" y="3479809"/>
                  <a:pt x="8938609" y="3479809"/>
                </a:cubicBezTo>
                <a:close/>
                <a:moveTo>
                  <a:pt x="7231125" y="3479809"/>
                </a:moveTo>
                <a:cubicBezTo>
                  <a:pt x="7182909" y="3479809"/>
                  <a:pt x="7143823" y="3518895"/>
                  <a:pt x="7143823" y="3567111"/>
                </a:cubicBezTo>
                <a:lnTo>
                  <a:pt x="7143823" y="4115206"/>
                </a:lnTo>
                <a:cubicBezTo>
                  <a:pt x="7143823" y="4163422"/>
                  <a:pt x="7182909" y="4202508"/>
                  <a:pt x="7231125" y="4202508"/>
                </a:cubicBezTo>
                <a:lnTo>
                  <a:pt x="7941204" y="4202508"/>
                </a:lnTo>
                <a:cubicBezTo>
                  <a:pt x="7989420" y="4202508"/>
                  <a:pt x="8028506" y="4163422"/>
                  <a:pt x="8028506" y="4115206"/>
                </a:cubicBezTo>
                <a:lnTo>
                  <a:pt x="8028506" y="3567111"/>
                </a:lnTo>
                <a:cubicBezTo>
                  <a:pt x="8028506" y="3518895"/>
                  <a:pt x="7989420" y="3479809"/>
                  <a:pt x="7941204" y="3479809"/>
                </a:cubicBezTo>
                <a:close/>
                <a:moveTo>
                  <a:pt x="6233720" y="3479809"/>
                </a:moveTo>
                <a:cubicBezTo>
                  <a:pt x="6185504" y="3479809"/>
                  <a:pt x="6146418" y="3518895"/>
                  <a:pt x="6146418" y="3567111"/>
                </a:cubicBezTo>
                <a:lnTo>
                  <a:pt x="6146418" y="4115206"/>
                </a:lnTo>
                <a:cubicBezTo>
                  <a:pt x="6146418" y="4163422"/>
                  <a:pt x="6185504" y="4202508"/>
                  <a:pt x="6233720" y="4202508"/>
                </a:cubicBezTo>
                <a:lnTo>
                  <a:pt x="6943799" y="4202508"/>
                </a:lnTo>
                <a:cubicBezTo>
                  <a:pt x="6992015" y="4202508"/>
                  <a:pt x="7031101" y="4163422"/>
                  <a:pt x="7031101" y="4115206"/>
                </a:cubicBezTo>
                <a:lnTo>
                  <a:pt x="7031101" y="3567111"/>
                </a:lnTo>
                <a:cubicBezTo>
                  <a:pt x="7031101" y="3518895"/>
                  <a:pt x="6992015" y="3479809"/>
                  <a:pt x="6943799" y="3479809"/>
                </a:cubicBezTo>
                <a:close/>
                <a:moveTo>
                  <a:pt x="5236314" y="3479809"/>
                </a:moveTo>
                <a:cubicBezTo>
                  <a:pt x="5188098" y="3479809"/>
                  <a:pt x="5149012" y="3518895"/>
                  <a:pt x="5149012" y="3567111"/>
                </a:cubicBezTo>
                <a:lnTo>
                  <a:pt x="5149012" y="4115206"/>
                </a:lnTo>
                <a:cubicBezTo>
                  <a:pt x="5149012" y="4163422"/>
                  <a:pt x="5188098" y="4202508"/>
                  <a:pt x="5236314" y="4202508"/>
                </a:cubicBezTo>
                <a:lnTo>
                  <a:pt x="5946393" y="4202508"/>
                </a:lnTo>
                <a:cubicBezTo>
                  <a:pt x="5994609" y="4202508"/>
                  <a:pt x="6033695" y="4163422"/>
                  <a:pt x="6033695" y="4115206"/>
                </a:cubicBezTo>
                <a:lnTo>
                  <a:pt x="6033695" y="3567111"/>
                </a:lnTo>
                <a:cubicBezTo>
                  <a:pt x="6033695" y="3518895"/>
                  <a:pt x="5994609" y="3479809"/>
                  <a:pt x="5946393" y="3479809"/>
                </a:cubicBezTo>
                <a:close/>
                <a:moveTo>
                  <a:pt x="4238909" y="3479809"/>
                </a:moveTo>
                <a:cubicBezTo>
                  <a:pt x="4190693" y="3479809"/>
                  <a:pt x="4151607" y="3518895"/>
                  <a:pt x="4151607" y="3567111"/>
                </a:cubicBezTo>
                <a:lnTo>
                  <a:pt x="4151607" y="4115206"/>
                </a:lnTo>
                <a:cubicBezTo>
                  <a:pt x="4151607" y="4163422"/>
                  <a:pt x="4190693" y="4202508"/>
                  <a:pt x="4238909" y="4202508"/>
                </a:cubicBezTo>
                <a:lnTo>
                  <a:pt x="4948988" y="4202508"/>
                </a:lnTo>
                <a:cubicBezTo>
                  <a:pt x="4997204" y="4202508"/>
                  <a:pt x="5036290" y="4163422"/>
                  <a:pt x="5036290" y="4115206"/>
                </a:cubicBezTo>
                <a:lnTo>
                  <a:pt x="5036290" y="3567111"/>
                </a:lnTo>
                <a:cubicBezTo>
                  <a:pt x="5036290" y="3518895"/>
                  <a:pt x="4997204" y="3479809"/>
                  <a:pt x="4948988" y="3479809"/>
                </a:cubicBezTo>
                <a:close/>
                <a:moveTo>
                  <a:pt x="3241504" y="3479809"/>
                </a:moveTo>
                <a:cubicBezTo>
                  <a:pt x="3193288" y="3479809"/>
                  <a:pt x="3154202" y="3518895"/>
                  <a:pt x="3154202" y="3567111"/>
                </a:cubicBezTo>
                <a:lnTo>
                  <a:pt x="3154202" y="4115206"/>
                </a:lnTo>
                <a:cubicBezTo>
                  <a:pt x="3154202" y="4163422"/>
                  <a:pt x="3193288" y="4202508"/>
                  <a:pt x="3241504" y="4202508"/>
                </a:cubicBezTo>
                <a:lnTo>
                  <a:pt x="3951583" y="4202508"/>
                </a:lnTo>
                <a:cubicBezTo>
                  <a:pt x="3999799" y="4202508"/>
                  <a:pt x="4038885" y="4163422"/>
                  <a:pt x="4038885" y="4115206"/>
                </a:cubicBezTo>
                <a:lnTo>
                  <a:pt x="4038885" y="3567111"/>
                </a:lnTo>
                <a:cubicBezTo>
                  <a:pt x="4038885" y="3518895"/>
                  <a:pt x="3999799" y="3479809"/>
                  <a:pt x="3951583" y="3479809"/>
                </a:cubicBezTo>
                <a:close/>
                <a:moveTo>
                  <a:pt x="2244099" y="3479809"/>
                </a:moveTo>
                <a:cubicBezTo>
                  <a:pt x="2195883" y="3479809"/>
                  <a:pt x="2156797" y="3518895"/>
                  <a:pt x="2156797" y="3567111"/>
                </a:cubicBezTo>
                <a:lnTo>
                  <a:pt x="2156797" y="4115206"/>
                </a:lnTo>
                <a:cubicBezTo>
                  <a:pt x="2156797" y="4163422"/>
                  <a:pt x="2195883" y="4202508"/>
                  <a:pt x="2244099" y="4202508"/>
                </a:cubicBezTo>
                <a:lnTo>
                  <a:pt x="2954178" y="4202508"/>
                </a:lnTo>
                <a:cubicBezTo>
                  <a:pt x="3002394" y="4202508"/>
                  <a:pt x="3041480" y="4163422"/>
                  <a:pt x="3041480" y="4115206"/>
                </a:cubicBezTo>
                <a:lnTo>
                  <a:pt x="3041480" y="3567111"/>
                </a:lnTo>
                <a:cubicBezTo>
                  <a:pt x="3041480" y="3518895"/>
                  <a:pt x="3002394" y="3479809"/>
                  <a:pt x="2954178" y="3479809"/>
                </a:cubicBezTo>
                <a:close/>
                <a:moveTo>
                  <a:pt x="199364" y="3479809"/>
                </a:moveTo>
                <a:cubicBezTo>
                  <a:pt x="153048" y="3479809"/>
                  <a:pt x="115502" y="3517355"/>
                  <a:pt x="115502" y="3563671"/>
                </a:cubicBezTo>
                <a:lnTo>
                  <a:pt x="115502" y="4966685"/>
                </a:lnTo>
                <a:cubicBezTo>
                  <a:pt x="115502" y="5013001"/>
                  <a:pt x="153048" y="5050547"/>
                  <a:pt x="199364" y="5050547"/>
                </a:cubicBezTo>
                <a:lnTo>
                  <a:pt x="1954439" y="5050547"/>
                </a:lnTo>
                <a:cubicBezTo>
                  <a:pt x="2000755" y="5050547"/>
                  <a:pt x="2038301" y="5013001"/>
                  <a:pt x="2038301" y="4966685"/>
                </a:cubicBezTo>
                <a:lnTo>
                  <a:pt x="2038301" y="3563671"/>
                </a:lnTo>
                <a:cubicBezTo>
                  <a:pt x="2038301" y="3517355"/>
                  <a:pt x="2000755" y="3479809"/>
                  <a:pt x="1954439" y="3479809"/>
                </a:cubicBezTo>
                <a:close/>
                <a:moveTo>
                  <a:pt x="8228530" y="2649227"/>
                </a:moveTo>
                <a:cubicBezTo>
                  <a:pt x="8180314" y="2649227"/>
                  <a:pt x="8141228" y="2688313"/>
                  <a:pt x="8141228" y="2736529"/>
                </a:cubicBezTo>
                <a:lnTo>
                  <a:pt x="8141228" y="3284624"/>
                </a:lnTo>
                <a:cubicBezTo>
                  <a:pt x="8141228" y="3332840"/>
                  <a:pt x="8180314" y="3371926"/>
                  <a:pt x="8228530" y="3371926"/>
                </a:cubicBezTo>
                <a:lnTo>
                  <a:pt x="8938609" y="3371926"/>
                </a:lnTo>
                <a:cubicBezTo>
                  <a:pt x="8986825" y="3371926"/>
                  <a:pt x="9025911" y="3332840"/>
                  <a:pt x="9025911" y="3284624"/>
                </a:cubicBezTo>
                <a:lnTo>
                  <a:pt x="9025911" y="2736529"/>
                </a:lnTo>
                <a:cubicBezTo>
                  <a:pt x="9025911" y="2688313"/>
                  <a:pt x="8986825" y="2649227"/>
                  <a:pt x="8938609" y="2649227"/>
                </a:cubicBezTo>
                <a:close/>
                <a:moveTo>
                  <a:pt x="7231125" y="2649227"/>
                </a:moveTo>
                <a:cubicBezTo>
                  <a:pt x="7182909" y="2649227"/>
                  <a:pt x="7143823" y="2688313"/>
                  <a:pt x="7143823" y="2736529"/>
                </a:cubicBezTo>
                <a:lnTo>
                  <a:pt x="7143823" y="3284624"/>
                </a:lnTo>
                <a:cubicBezTo>
                  <a:pt x="7143823" y="3332840"/>
                  <a:pt x="7182909" y="3371926"/>
                  <a:pt x="7231125" y="3371926"/>
                </a:cubicBezTo>
                <a:lnTo>
                  <a:pt x="7941204" y="3371926"/>
                </a:lnTo>
                <a:cubicBezTo>
                  <a:pt x="7989420" y="3371926"/>
                  <a:pt x="8028506" y="3332840"/>
                  <a:pt x="8028506" y="3284624"/>
                </a:cubicBezTo>
                <a:lnTo>
                  <a:pt x="8028506" y="2736529"/>
                </a:lnTo>
                <a:cubicBezTo>
                  <a:pt x="8028506" y="2688313"/>
                  <a:pt x="7989420" y="2649227"/>
                  <a:pt x="7941204" y="2649227"/>
                </a:cubicBezTo>
                <a:close/>
                <a:moveTo>
                  <a:pt x="6233720" y="2649227"/>
                </a:moveTo>
                <a:cubicBezTo>
                  <a:pt x="6185504" y="2649227"/>
                  <a:pt x="6146418" y="2688313"/>
                  <a:pt x="6146418" y="2736529"/>
                </a:cubicBezTo>
                <a:lnTo>
                  <a:pt x="6146418" y="3284624"/>
                </a:lnTo>
                <a:cubicBezTo>
                  <a:pt x="6146418" y="3332840"/>
                  <a:pt x="6185504" y="3371926"/>
                  <a:pt x="6233720" y="3371926"/>
                </a:cubicBezTo>
                <a:lnTo>
                  <a:pt x="6943799" y="3371926"/>
                </a:lnTo>
                <a:cubicBezTo>
                  <a:pt x="6992015" y="3371926"/>
                  <a:pt x="7031101" y="3332840"/>
                  <a:pt x="7031101" y="3284624"/>
                </a:cubicBezTo>
                <a:lnTo>
                  <a:pt x="7031101" y="2736529"/>
                </a:lnTo>
                <a:cubicBezTo>
                  <a:pt x="7031101" y="2688313"/>
                  <a:pt x="6992015" y="2649227"/>
                  <a:pt x="6943799" y="2649227"/>
                </a:cubicBezTo>
                <a:close/>
                <a:moveTo>
                  <a:pt x="5236314" y="2649227"/>
                </a:moveTo>
                <a:cubicBezTo>
                  <a:pt x="5188098" y="2649227"/>
                  <a:pt x="5149012" y="2688313"/>
                  <a:pt x="5149012" y="2736529"/>
                </a:cubicBezTo>
                <a:lnTo>
                  <a:pt x="5149012" y="3284624"/>
                </a:lnTo>
                <a:cubicBezTo>
                  <a:pt x="5149012" y="3332840"/>
                  <a:pt x="5188098" y="3371926"/>
                  <a:pt x="5236314" y="3371926"/>
                </a:cubicBezTo>
                <a:lnTo>
                  <a:pt x="5946393" y="3371926"/>
                </a:lnTo>
                <a:cubicBezTo>
                  <a:pt x="5994609" y="3371926"/>
                  <a:pt x="6033695" y="3332840"/>
                  <a:pt x="6033695" y="3284624"/>
                </a:cubicBezTo>
                <a:lnTo>
                  <a:pt x="6033695" y="2736529"/>
                </a:lnTo>
                <a:cubicBezTo>
                  <a:pt x="6033695" y="2688313"/>
                  <a:pt x="5994609" y="2649227"/>
                  <a:pt x="5946393" y="2649227"/>
                </a:cubicBezTo>
                <a:close/>
                <a:moveTo>
                  <a:pt x="4238909" y="2649227"/>
                </a:moveTo>
                <a:cubicBezTo>
                  <a:pt x="4190693" y="2649227"/>
                  <a:pt x="4151607" y="2688313"/>
                  <a:pt x="4151607" y="2736529"/>
                </a:cubicBezTo>
                <a:lnTo>
                  <a:pt x="4151607" y="3284624"/>
                </a:lnTo>
                <a:cubicBezTo>
                  <a:pt x="4151607" y="3332840"/>
                  <a:pt x="4190693" y="3371926"/>
                  <a:pt x="4238909" y="3371926"/>
                </a:cubicBezTo>
                <a:lnTo>
                  <a:pt x="4948988" y="3371926"/>
                </a:lnTo>
                <a:cubicBezTo>
                  <a:pt x="4997204" y="3371926"/>
                  <a:pt x="5036290" y="3332840"/>
                  <a:pt x="5036290" y="3284624"/>
                </a:cubicBezTo>
                <a:lnTo>
                  <a:pt x="5036290" y="2736529"/>
                </a:lnTo>
                <a:cubicBezTo>
                  <a:pt x="5036290" y="2688313"/>
                  <a:pt x="4997204" y="2649227"/>
                  <a:pt x="4948988" y="2649227"/>
                </a:cubicBezTo>
                <a:close/>
                <a:moveTo>
                  <a:pt x="3241504" y="2649227"/>
                </a:moveTo>
                <a:cubicBezTo>
                  <a:pt x="3193288" y="2649227"/>
                  <a:pt x="3154202" y="2688313"/>
                  <a:pt x="3154202" y="2736529"/>
                </a:cubicBezTo>
                <a:lnTo>
                  <a:pt x="3154202" y="3284624"/>
                </a:lnTo>
                <a:cubicBezTo>
                  <a:pt x="3154202" y="3332840"/>
                  <a:pt x="3193288" y="3371926"/>
                  <a:pt x="3241504" y="3371926"/>
                </a:cubicBezTo>
                <a:lnTo>
                  <a:pt x="3951583" y="3371926"/>
                </a:lnTo>
                <a:cubicBezTo>
                  <a:pt x="3999799" y="3371926"/>
                  <a:pt x="4038885" y="3332840"/>
                  <a:pt x="4038885" y="3284624"/>
                </a:cubicBezTo>
                <a:lnTo>
                  <a:pt x="4038885" y="2736529"/>
                </a:lnTo>
                <a:cubicBezTo>
                  <a:pt x="4038885" y="2688313"/>
                  <a:pt x="3999799" y="2649227"/>
                  <a:pt x="3951583" y="2649227"/>
                </a:cubicBezTo>
                <a:close/>
                <a:moveTo>
                  <a:pt x="2244099" y="2649227"/>
                </a:moveTo>
                <a:cubicBezTo>
                  <a:pt x="2195883" y="2649227"/>
                  <a:pt x="2156797" y="2688313"/>
                  <a:pt x="2156797" y="2736529"/>
                </a:cubicBezTo>
                <a:lnTo>
                  <a:pt x="2156797" y="3284624"/>
                </a:lnTo>
                <a:cubicBezTo>
                  <a:pt x="2156797" y="3332840"/>
                  <a:pt x="2195883" y="3371926"/>
                  <a:pt x="2244099" y="3371926"/>
                </a:cubicBezTo>
                <a:lnTo>
                  <a:pt x="2954178" y="3371926"/>
                </a:lnTo>
                <a:cubicBezTo>
                  <a:pt x="3002394" y="3371926"/>
                  <a:pt x="3041480" y="3332840"/>
                  <a:pt x="3041480" y="3284624"/>
                </a:cubicBezTo>
                <a:lnTo>
                  <a:pt x="3041480" y="2736529"/>
                </a:lnTo>
                <a:cubicBezTo>
                  <a:pt x="3041480" y="2688313"/>
                  <a:pt x="3002394" y="2649227"/>
                  <a:pt x="2954178" y="2649227"/>
                </a:cubicBezTo>
                <a:close/>
                <a:moveTo>
                  <a:pt x="8228530" y="1801188"/>
                </a:moveTo>
                <a:cubicBezTo>
                  <a:pt x="8180314" y="1801188"/>
                  <a:pt x="8141228" y="1840274"/>
                  <a:pt x="8141228" y="1888490"/>
                </a:cubicBezTo>
                <a:lnTo>
                  <a:pt x="8141228" y="2436585"/>
                </a:lnTo>
                <a:cubicBezTo>
                  <a:pt x="8141228" y="2484801"/>
                  <a:pt x="8180314" y="2523887"/>
                  <a:pt x="8228530" y="2523887"/>
                </a:cubicBezTo>
                <a:lnTo>
                  <a:pt x="8938609" y="2523887"/>
                </a:lnTo>
                <a:cubicBezTo>
                  <a:pt x="8986825" y="2523887"/>
                  <a:pt x="9025911" y="2484801"/>
                  <a:pt x="9025911" y="2436585"/>
                </a:cubicBezTo>
                <a:lnTo>
                  <a:pt x="9025911" y="1888490"/>
                </a:lnTo>
                <a:cubicBezTo>
                  <a:pt x="9025911" y="1840274"/>
                  <a:pt x="8986825" y="1801188"/>
                  <a:pt x="8938609" y="1801188"/>
                </a:cubicBezTo>
                <a:close/>
                <a:moveTo>
                  <a:pt x="7231125" y="1801188"/>
                </a:moveTo>
                <a:cubicBezTo>
                  <a:pt x="7182909" y="1801188"/>
                  <a:pt x="7143823" y="1840274"/>
                  <a:pt x="7143823" y="1888490"/>
                </a:cubicBezTo>
                <a:lnTo>
                  <a:pt x="7143823" y="2436585"/>
                </a:lnTo>
                <a:cubicBezTo>
                  <a:pt x="7143823" y="2484801"/>
                  <a:pt x="7182909" y="2523887"/>
                  <a:pt x="7231125" y="2523887"/>
                </a:cubicBezTo>
                <a:lnTo>
                  <a:pt x="7941204" y="2523887"/>
                </a:lnTo>
                <a:cubicBezTo>
                  <a:pt x="7989420" y="2523887"/>
                  <a:pt x="8028506" y="2484801"/>
                  <a:pt x="8028506" y="2436585"/>
                </a:cubicBezTo>
                <a:lnTo>
                  <a:pt x="8028506" y="1888490"/>
                </a:lnTo>
                <a:cubicBezTo>
                  <a:pt x="8028506" y="1840274"/>
                  <a:pt x="7989420" y="1801188"/>
                  <a:pt x="7941204" y="1801188"/>
                </a:cubicBezTo>
                <a:close/>
                <a:moveTo>
                  <a:pt x="6233720" y="1801188"/>
                </a:moveTo>
                <a:cubicBezTo>
                  <a:pt x="6185504" y="1801188"/>
                  <a:pt x="6146418" y="1840274"/>
                  <a:pt x="6146418" y="1888490"/>
                </a:cubicBezTo>
                <a:lnTo>
                  <a:pt x="6146418" y="2436585"/>
                </a:lnTo>
                <a:cubicBezTo>
                  <a:pt x="6146418" y="2484801"/>
                  <a:pt x="6185504" y="2523887"/>
                  <a:pt x="6233720" y="2523887"/>
                </a:cubicBezTo>
                <a:lnTo>
                  <a:pt x="6943799" y="2523887"/>
                </a:lnTo>
                <a:cubicBezTo>
                  <a:pt x="6992015" y="2523887"/>
                  <a:pt x="7031101" y="2484801"/>
                  <a:pt x="7031101" y="2436585"/>
                </a:cubicBezTo>
                <a:lnTo>
                  <a:pt x="7031101" y="1888490"/>
                </a:lnTo>
                <a:cubicBezTo>
                  <a:pt x="7031101" y="1840274"/>
                  <a:pt x="6992015" y="1801188"/>
                  <a:pt x="6943799" y="1801188"/>
                </a:cubicBezTo>
                <a:close/>
                <a:moveTo>
                  <a:pt x="5236314" y="1801188"/>
                </a:moveTo>
                <a:cubicBezTo>
                  <a:pt x="5188098" y="1801188"/>
                  <a:pt x="5149012" y="1840274"/>
                  <a:pt x="5149012" y="1888490"/>
                </a:cubicBezTo>
                <a:lnTo>
                  <a:pt x="5149012" y="2436585"/>
                </a:lnTo>
                <a:cubicBezTo>
                  <a:pt x="5149012" y="2484801"/>
                  <a:pt x="5188098" y="2523887"/>
                  <a:pt x="5236314" y="2523887"/>
                </a:cubicBezTo>
                <a:lnTo>
                  <a:pt x="5946393" y="2523887"/>
                </a:lnTo>
                <a:cubicBezTo>
                  <a:pt x="5994609" y="2523887"/>
                  <a:pt x="6033695" y="2484801"/>
                  <a:pt x="6033695" y="2436585"/>
                </a:cubicBezTo>
                <a:lnTo>
                  <a:pt x="6033695" y="1888490"/>
                </a:lnTo>
                <a:cubicBezTo>
                  <a:pt x="6033695" y="1840274"/>
                  <a:pt x="5994609" y="1801188"/>
                  <a:pt x="5946393" y="1801188"/>
                </a:cubicBezTo>
                <a:close/>
                <a:moveTo>
                  <a:pt x="4238909" y="1801188"/>
                </a:moveTo>
                <a:cubicBezTo>
                  <a:pt x="4190693" y="1801188"/>
                  <a:pt x="4151607" y="1840274"/>
                  <a:pt x="4151607" y="1888490"/>
                </a:cubicBezTo>
                <a:lnTo>
                  <a:pt x="4151607" y="2436585"/>
                </a:lnTo>
                <a:cubicBezTo>
                  <a:pt x="4151607" y="2484801"/>
                  <a:pt x="4190693" y="2523887"/>
                  <a:pt x="4238909" y="2523887"/>
                </a:cubicBezTo>
                <a:lnTo>
                  <a:pt x="4948988" y="2523887"/>
                </a:lnTo>
                <a:cubicBezTo>
                  <a:pt x="4997204" y="2523887"/>
                  <a:pt x="5036290" y="2484801"/>
                  <a:pt x="5036290" y="2436585"/>
                </a:cubicBezTo>
                <a:lnTo>
                  <a:pt x="5036290" y="1888490"/>
                </a:lnTo>
                <a:cubicBezTo>
                  <a:pt x="5036290" y="1840274"/>
                  <a:pt x="4997204" y="1801188"/>
                  <a:pt x="4948988" y="1801188"/>
                </a:cubicBezTo>
                <a:close/>
                <a:moveTo>
                  <a:pt x="3241504" y="1801188"/>
                </a:moveTo>
                <a:cubicBezTo>
                  <a:pt x="3193288" y="1801188"/>
                  <a:pt x="3154202" y="1840274"/>
                  <a:pt x="3154202" y="1888490"/>
                </a:cubicBezTo>
                <a:lnTo>
                  <a:pt x="3154202" y="2436585"/>
                </a:lnTo>
                <a:cubicBezTo>
                  <a:pt x="3154202" y="2484801"/>
                  <a:pt x="3193288" y="2523887"/>
                  <a:pt x="3241504" y="2523887"/>
                </a:cubicBezTo>
                <a:lnTo>
                  <a:pt x="3951583" y="2523887"/>
                </a:lnTo>
                <a:cubicBezTo>
                  <a:pt x="3999799" y="2523887"/>
                  <a:pt x="4038885" y="2484801"/>
                  <a:pt x="4038885" y="2436585"/>
                </a:cubicBezTo>
                <a:lnTo>
                  <a:pt x="4038885" y="1888490"/>
                </a:lnTo>
                <a:cubicBezTo>
                  <a:pt x="4038885" y="1840274"/>
                  <a:pt x="3999799" y="1801188"/>
                  <a:pt x="3951583" y="1801188"/>
                </a:cubicBezTo>
                <a:close/>
                <a:moveTo>
                  <a:pt x="2244099" y="1801188"/>
                </a:moveTo>
                <a:cubicBezTo>
                  <a:pt x="2195883" y="1801188"/>
                  <a:pt x="2156797" y="1840274"/>
                  <a:pt x="2156797" y="1888490"/>
                </a:cubicBezTo>
                <a:lnTo>
                  <a:pt x="2156797" y="2436585"/>
                </a:lnTo>
                <a:cubicBezTo>
                  <a:pt x="2156797" y="2484801"/>
                  <a:pt x="2195883" y="2523887"/>
                  <a:pt x="2244099" y="2523887"/>
                </a:cubicBezTo>
                <a:lnTo>
                  <a:pt x="2954178" y="2523887"/>
                </a:lnTo>
                <a:cubicBezTo>
                  <a:pt x="3002394" y="2523887"/>
                  <a:pt x="3041480" y="2484801"/>
                  <a:pt x="3041480" y="2436585"/>
                </a:cubicBezTo>
                <a:lnTo>
                  <a:pt x="3041480" y="1888490"/>
                </a:lnTo>
                <a:cubicBezTo>
                  <a:pt x="3041480" y="1840274"/>
                  <a:pt x="3002394" y="1801188"/>
                  <a:pt x="2954178" y="1801188"/>
                </a:cubicBezTo>
                <a:close/>
                <a:moveTo>
                  <a:pt x="199364" y="1801188"/>
                </a:moveTo>
                <a:cubicBezTo>
                  <a:pt x="153048" y="1801188"/>
                  <a:pt x="115502" y="1838734"/>
                  <a:pt x="115502" y="1885050"/>
                </a:cubicBezTo>
                <a:lnTo>
                  <a:pt x="115502" y="3288064"/>
                </a:lnTo>
                <a:cubicBezTo>
                  <a:pt x="115502" y="3334380"/>
                  <a:pt x="153048" y="3371926"/>
                  <a:pt x="199364" y="3371926"/>
                </a:cubicBezTo>
                <a:lnTo>
                  <a:pt x="1954439" y="3371926"/>
                </a:lnTo>
                <a:cubicBezTo>
                  <a:pt x="2000755" y="3371926"/>
                  <a:pt x="2038301" y="3334380"/>
                  <a:pt x="2038301" y="3288064"/>
                </a:cubicBezTo>
                <a:lnTo>
                  <a:pt x="2038301" y="1885050"/>
                </a:lnTo>
                <a:cubicBezTo>
                  <a:pt x="2038301" y="1838734"/>
                  <a:pt x="2000755" y="1801188"/>
                  <a:pt x="1954439" y="1801188"/>
                </a:cubicBezTo>
                <a:close/>
                <a:moveTo>
                  <a:pt x="8228530" y="963540"/>
                </a:moveTo>
                <a:cubicBezTo>
                  <a:pt x="8180314" y="963540"/>
                  <a:pt x="8141228" y="1002626"/>
                  <a:pt x="8141228" y="1050842"/>
                </a:cubicBezTo>
                <a:lnTo>
                  <a:pt x="8141228" y="1598937"/>
                </a:lnTo>
                <a:cubicBezTo>
                  <a:pt x="8141228" y="1647153"/>
                  <a:pt x="8180314" y="1686239"/>
                  <a:pt x="8228530" y="1686239"/>
                </a:cubicBezTo>
                <a:lnTo>
                  <a:pt x="8938609" y="1686239"/>
                </a:lnTo>
                <a:cubicBezTo>
                  <a:pt x="8986825" y="1686239"/>
                  <a:pt x="9025911" y="1647153"/>
                  <a:pt x="9025911" y="1598937"/>
                </a:cubicBezTo>
                <a:lnTo>
                  <a:pt x="9025911" y="1050842"/>
                </a:lnTo>
                <a:cubicBezTo>
                  <a:pt x="9025911" y="1002626"/>
                  <a:pt x="8986825" y="963540"/>
                  <a:pt x="8938609" y="963540"/>
                </a:cubicBezTo>
                <a:close/>
                <a:moveTo>
                  <a:pt x="7231125" y="963540"/>
                </a:moveTo>
                <a:cubicBezTo>
                  <a:pt x="7182909" y="963540"/>
                  <a:pt x="7143823" y="1002626"/>
                  <a:pt x="7143823" y="1050842"/>
                </a:cubicBezTo>
                <a:lnTo>
                  <a:pt x="7143823" y="1598937"/>
                </a:lnTo>
                <a:cubicBezTo>
                  <a:pt x="7143823" y="1647153"/>
                  <a:pt x="7182909" y="1686239"/>
                  <a:pt x="7231125" y="1686239"/>
                </a:cubicBezTo>
                <a:lnTo>
                  <a:pt x="7941204" y="1686239"/>
                </a:lnTo>
                <a:cubicBezTo>
                  <a:pt x="7989420" y="1686239"/>
                  <a:pt x="8028506" y="1647153"/>
                  <a:pt x="8028506" y="1598937"/>
                </a:cubicBezTo>
                <a:lnTo>
                  <a:pt x="8028506" y="1050842"/>
                </a:lnTo>
                <a:cubicBezTo>
                  <a:pt x="8028506" y="1002626"/>
                  <a:pt x="7989420" y="963540"/>
                  <a:pt x="7941204" y="963540"/>
                </a:cubicBezTo>
                <a:close/>
                <a:moveTo>
                  <a:pt x="6233720" y="963540"/>
                </a:moveTo>
                <a:cubicBezTo>
                  <a:pt x="6185504" y="963540"/>
                  <a:pt x="6146418" y="1002626"/>
                  <a:pt x="6146418" y="1050842"/>
                </a:cubicBezTo>
                <a:lnTo>
                  <a:pt x="6146418" y="1598937"/>
                </a:lnTo>
                <a:cubicBezTo>
                  <a:pt x="6146418" y="1647153"/>
                  <a:pt x="6185504" y="1686239"/>
                  <a:pt x="6233720" y="1686239"/>
                </a:cubicBezTo>
                <a:lnTo>
                  <a:pt x="6943799" y="1686239"/>
                </a:lnTo>
                <a:cubicBezTo>
                  <a:pt x="6992015" y="1686239"/>
                  <a:pt x="7031101" y="1647153"/>
                  <a:pt x="7031101" y="1598937"/>
                </a:cubicBezTo>
                <a:lnTo>
                  <a:pt x="7031101" y="1050842"/>
                </a:lnTo>
                <a:cubicBezTo>
                  <a:pt x="7031101" y="1002626"/>
                  <a:pt x="6992015" y="963540"/>
                  <a:pt x="6943799" y="963540"/>
                </a:cubicBezTo>
                <a:close/>
                <a:moveTo>
                  <a:pt x="5236314" y="963540"/>
                </a:moveTo>
                <a:cubicBezTo>
                  <a:pt x="5188098" y="963540"/>
                  <a:pt x="5149012" y="1002626"/>
                  <a:pt x="5149012" y="1050842"/>
                </a:cubicBezTo>
                <a:lnTo>
                  <a:pt x="5149012" y="1598937"/>
                </a:lnTo>
                <a:cubicBezTo>
                  <a:pt x="5149012" y="1647153"/>
                  <a:pt x="5188098" y="1686239"/>
                  <a:pt x="5236314" y="1686239"/>
                </a:cubicBezTo>
                <a:lnTo>
                  <a:pt x="5946393" y="1686239"/>
                </a:lnTo>
                <a:cubicBezTo>
                  <a:pt x="5994609" y="1686239"/>
                  <a:pt x="6033695" y="1647153"/>
                  <a:pt x="6033695" y="1598937"/>
                </a:cubicBezTo>
                <a:lnTo>
                  <a:pt x="6033695" y="1050842"/>
                </a:lnTo>
                <a:cubicBezTo>
                  <a:pt x="6033695" y="1002626"/>
                  <a:pt x="5994609" y="963540"/>
                  <a:pt x="5946393" y="963540"/>
                </a:cubicBezTo>
                <a:close/>
                <a:moveTo>
                  <a:pt x="4238909" y="963540"/>
                </a:moveTo>
                <a:cubicBezTo>
                  <a:pt x="4190693" y="963540"/>
                  <a:pt x="4151607" y="1002626"/>
                  <a:pt x="4151607" y="1050842"/>
                </a:cubicBezTo>
                <a:lnTo>
                  <a:pt x="4151607" y="1598937"/>
                </a:lnTo>
                <a:cubicBezTo>
                  <a:pt x="4151607" y="1647153"/>
                  <a:pt x="4190693" y="1686239"/>
                  <a:pt x="4238909" y="1686239"/>
                </a:cubicBezTo>
                <a:lnTo>
                  <a:pt x="4948988" y="1686239"/>
                </a:lnTo>
                <a:cubicBezTo>
                  <a:pt x="4997204" y="1686239"/>
                  <a:pt x="5036290" y="1647153"/>
                  <a:pt x="5036290" y="1598937"/>
                </a:cubicBezTo>
                <a:lnTo>
                  <a:pt x="5036290" y="1050842"/>
                </a:lnTo>
                <a:cubicBezTo>
                  <a:pt x="5036290" y="1002626"/>
                  <a:pt x="4997204" y="963540"/>
                  <a:pt x="4948988" y="963540"/>
                </a:cubicBezTo>
                <a:close/>
                <a:moveTo>
                  <a:pt x="3241504" y="963540"/>
                </a:moveTo>
                <a:cubicBezTo>
                  <a:pt x="3193288" y="963540"/>
                  <a:pt x="3154202" y="1002626"/>
                  <a:pt x="3154202" y="1050842"/>
                </a:cubicBezTo>
                <a:lnTo>
                  <a:pt x="3154202" y="1598937"/>
                </a:lnTo>
                <a:cubicBezTo>
                  <a:pt x="3154202" y="1647153"/>
                  <a:pt x="3193288" y="1686239"/>
                  <a:pt x="3241504" y="1686239"/>
                </a:cubicBezTo>
                <a:lnTo>
                  <a:pt x="3951583" y="1686239"/>
                </a:lnTo>
                <a:cubicBezTo>
                  <a:pt x="3999799" y="1686239"/>
                  <a:pt x="4038885" y="1647153"/>
                  <a:pt x="4038885" y="1598937"/>
                </a:cubicBezTo>
                <a:lnTo>
                  <a:pt x="4038885" y="1050842"/>
                </a:lnTo>
                <a:cubicBezTo>
                  <a:pt x="4038885" y="1002626"/>
                  <a:pt x="3999799" y="963540"/>
                  <a:pt x="3951583" y="963540"/>
                </a:cubicBezTo>
                <a:close/>
                <a:moveTo>
                  <a:pt x="2244099" y="963540"/>
                </a:moveTo>
                <a:cubicBezTo>
                  <a:pt x="2195883" y="963540"/>
                  <a:pt x="2156797" y="1002626"/>
                  <a:pt x="2156797" y="1050842"/>
                </a:cubicBezTo>
                <a:lnTo>
                  <a:pt x="2156797" y="1598937"/>
                </a:lnTo>
                <a:cubicBezTo>
                  <a:pt x="2156797" y="1647153"/>
                  <a:pt x="2195883" y="1686239"/>
                  <a:pt x="2244099" y="1686239"/>
                </a:cubicBezTo>
                <a:lnTo>
                  <a:pt x="2954178" y="1686239"/>
                </a:lnTo>
                <a:cubicBezTo>
                  <a:pt x="3002394" y="1686239"/>
                  <a:pt x="3041480" y="1647153"/>
                  <a:pt x="3041480" y="1598937"/>
                </a:cubicBezTo>
                <a:lnTo>
                  <a:pt x="3041480" y="1050842"/>
                </a:lnTo>
                <a:cubicBezTo>
                  <a:pt x="3041480" y="1002626"/>
                  <a:pt x="3002394" y="963540"/>
                  <a:pt x="2954178" y="963540"/>
                </a:cubicBezTo>
                <a:close/>
                <a:moveTo>
                  <a:pt x="8228530" y="115501"/>
                </a:moveTo>
                <a:cubicBezTo>
                  <a:pt x="8180314" y="115501"/>
                  <a:pt x="8141228" y="154587"/>
                  <a:pt x="8141228" y="202803"/>
                </a:cubicBezTo>
                <a:lnTo>
                  <a:pt x="8141228" y="750898"/>
                </a:lnTo>
                <a:cubicBezTo>
                  <a:pt x="8141228" y="799114"/>
                  <a:pt x="8180314" y="838200"/>
                  <a:pt x="8228530" y="838200"/>
                </a:cubicBezTo>
                <a:lnTo>
                  <a:pt x="8938609" y="838200"/>
                </a:lnTo>
                <a:cubicBezTo>
                  <a:pt x="8986825" y="838200"/>
                  <a:pt x="9025911" y="799114"/>
                  <a:pt x="9025911" y="750898"/>
                </a:cubicBezTo>
                <a:lnTo>
                  <a:pt x="9025911" y="202803"/>
                </a:lnTo>
                <a:cubicBezTo>
                  <a:pt x="9025911" y="154587"/>
                  <a:pt x="8986825" y="115501"/>
                  <a:pt x="8938609" y="115501"/>
                </a:cubicBezTo>
                <a:close/>
                <a:moveTo>
                  <a:pt x="7231125" y="115501"/>
                </a:moveTo>
                <a:cubicBezTo>
                  <a:pt x="7182909" y="115501"/>
                  <a:pt x="7143823" y="154587"/>
                  <a:pt x="7143823" y="202803"/>
                </a:cubicBezTo>
                <a:lnTo>
                  <a:pt x="7143823" y="750898"/>
                </a:lnTo>
                <a:cubicBezTo>
                  <a:pt x="7143823" y="799114"/>
                  <a:pt x="7182909" y="838200"/>
                  <a:pt x="7231125" y="838200"/>
                </a:cubicBezTo>
                <a:lnTo>
                  <a:pt x="7941204" y="838200"/>
                </a:lnTo>
                <a:cubicBezTo>
                  <a:pt x="7989420" y="838200"/>
                  <a:pt x="8028506" y="799114"/>
                  <a:pt x="8028506" y="750898"/>
                </a:cubicBezTo>
                <a:lnTo>
                  <a:pt x="8028506" y="202803"/>
                </a:lnTo>
                <a:cubicBezTo>
                  <a:pt x="8028506" y="154587"/>
                  <a:pt x="7989420" y="115501"/>
                  <a:pt x="7941204" y="115501"/>
                </a:cubicBezTo>
                <a:close/>
                <a:moveTo>
                  <a:pt x="6233720" y="115501"/>
                </a:moveTo>
                <a:cubicBezTo>
                  <a:pt x="6185504" y="115501"/>
                  <a:pt x="6146418" y="154587"/>
                  <a:pt x="6146418" y="202803"/>
                </a:cubicBezTo>
                <a:lnTo>
                  <a:pt x="6146418" y="750898"/>
                </a:lnTo>
                <a:cubicBezTo>
                  <a:pt x="6146418" y="799114"/>
                  <a:pt x="6185504" y="838200"/>
                  <a:pt x="6233720" y="838200"/>
                </a:cubicBezTo>
                <a:lnTo>
                  <a:pt x="6943799" y="838200"/>
                </a:lnTo>
                <a:cubicBezTo>
                  <a:pt x="6992015" y="838200"/>
                  <a:pt x="7031101" y="799114"/>
                  <a:pt x="7031101" y="750898"/>
                </a:cubicBezTo>
                <a:lnTo>
                  <a:pt x="7031101" y="202803"/>
                </a:lnTo>
                <a:cubicBezTo>
                  <a:pt x="7031101" y="154587"/>
                  <a:pt x="6992015" y="115501"/>
                  <a:pt x="6943799" y="115501"/>
                </a:cubicBezTo>
                <a:close/>
                <a:moveTo>
                  <a:pt x="5236314" y="115501"/>
                </a:moveTo>
                <a:cubicBezTo>
                  <a:pt x="5188098" y="115501"/>
                  <a:pt x="5149012" y="154587"/>
                  <a:pt x="5149012" y="202803"/>
                </a:cubicBezTo>
                <a:lnTo>
                  <a:pt x="5149012" y="750898"/>
                </a:lnTo>
                <a:cubicBezTo>
                  <a:pt x="5149012" y="799114"/>
                  <a:pt x="5188098" y="838200"/>
                  <a:pt x="5236314" y="838200"/>
                </a:cubicBezTo>
                <a:lnTo>
                  <a:pt x="5946393" y="838200"/>
                </a:lnTo>
                <a:cubicBezTo>
                  <a:pt x="5994609" y="838200"/>
                  <a:pt x="6033695" y="799114"/>
                  <a:pt x="6033695" y="750898"/>
                </a:cubicBezTo>
                <a:lnTo>
                  <a:pt x="6033695" y="202803"/>
                </a:lnTo>
                <a:cubicBezTo>
                  <a:pt x="6033695" y="154587"/>
                  <a:pt x="5994609" y="115501"/>
                  <a:pt x="5946393" y="115501"/>
                </a:cubicBezTo>
                <a:close/>
                <a:moveTo>
                  <a:pt x="4238909" y="115501"/>
                </a:moveTo>
                <a:cubicBezTo>
                  <a:pt x="4190693" y="115501"/>
                  <a:pt x="4151607" y="154587"/>
                  <a:pt x="4151607" y="202803"/>
                </a:cubicBezTo>
                <a:lnTo>
                  <a:pt x="4151607" y="750898"/>
                </a:lnTo>
                <a:cubicBezTo>
                  <a:pt x="4151607" y="799114"/>
                  <a:pt x="4190693" y="838200"/>
                  <a:pt x="4238909" y="838200"/>
                </a:cubicBezTo>
                <a:lnTo>
                  <a:pt x="4948988" y="838200"/>
                </a:lnTo>
                <a:cubicBezTo>
                  <a:pt x="4997204" y="838200"/>
                  <a:pt x="5036290" y="799114"/>
                  <a:pt x="5036290" y="750898"/>
                </a:cubicBezTo>
                <a:lnTo>
                  <a:pt x="5036290" y="202803"/>
                </a:lnTo>
                <a:cubicBezTo>
                  <a:pt x="5036290" y="154587"/>
                  <a:pt x="4997204" y="115501"/>
                  <a:pt x="4948988" y="115501"/>
                </a:cubicBezTo>
                <a:close/>
                <a:moveTo>
                  <a:pt x="3241504" y="115501"/>
                </a:moveTo>
                <a:cubicBezTo>
                  <a:pt x="3193288" y="115501"/>
                  <a:pt x="3154202" y="154587"/>
                  <a:pt x="3154202" y="202803"/>
                </a:cubicBezTo>
                <a:lnTo>
                  <a:pt x="3154202" y="750898"/>
                </a:lnTo>
                <a:cubicBezTo>
                  <a:pt x="3154202" y="799114"/>
                  <a:pt x="3193288" y="838200"/>
                  <a:pt x="3241504" y="838200"/>
                </a:cubicBezTo>
                <a:lnTo>
                  <a:pt x="3951583" y="838200"/>
                </a:lnTo>
                <a:cubicBezTo>
                  <a:pt x="3999799" y="838200"/>
                  <a:pt x="4038885" y="799114"/>
                  <a:pt x="4038885" y="750898"/>
                </a:cubicBezTo>
                <a:lnTo>
                  <a:pt x="4038885" y="202803"/>
                </a:lnTo>
                <a:cubicBezTo>
                  <a:pt x="4038885" y="154587"/>
                  <a:pt x="3999799" y="115501"/>
                  <a:pt x="3951583" y="115501"/>
                </a:cubicBezTo>
                <a:close/>
                <a:moveTo>
                  <a:pt x="2244099" y="115501"/>
                </a:moveTo>
                <a:cubicBezTo>
                  <a:pt x="2195883" y="115501"/>
                  <a:pt x="2156797" y="154587"/>
                  <a:pt x="2156797" y="202803"/>
                </a:cubicBezTo>
                <a:lnTo>
                  <a:pt x="2156797" y="750898"/>
                </a:lnTo>
                <a:cubicBezTo>
                  <a:pt x="2156797" y="799114"/>
                  <a:pt x="2195883" y="838200"/>
                  <a:pt x="2244099" y="838200"/>
                </a:cubicBezTo>
                <a:lnTo>
                  <a:pt x="2954178" y="838200"/>
                </a:lnTo>
                <a:cubicBezTo>
                  <a:pt x="3002394" y="838200"/>
                  <a:pt x="3041480" y="799114"/>
                  <a:pt x="3041480" y="750898"/>
                </a:cubicBezTo>
                <a:lnTo>
                  <a:pt x="3041480" y="202803"/>
                </a:lnTo>
                <a:cubicBezTo>
                  <a:pt x="3041480" y="154587"/>
                  <a:pt x="3002394" y="115501"/>
                  <a:pt x="2954178" y="115501"/>
                </a:cubicBezTo>
                <a:close/>
                <a:moveTo>
                  <a:pt x="199364" y="115501"/>
                </a:moveTo>
                <a:cubicBezTo>
                  <a:pt x="153048" y="115501"/>
                  <a:pt x="115502" y="153047"/>
                  <a:pt x="115502" y="199363"/>
                </a:cubicBezTo>
                <a:lnTo>
                  <a:pt x="115502" y="1602377"/>
                </a:lnTo>
                <a:cubicBezTo>
                  <a:pt x="115502" y="1648693"/>
                  <a:pt x="153048" y="1686239"/>
                  <a:pt x="199364" y="1686239"/>
                </a:cubicBezTo>
                <a:lnTo>
                  <a:pt x="1954439" y="1686239"/>
                </a:lnTo>
                <a:cubicBezTo>
                  <a:pt x="2000755" y="1686239"/>
                  <a:pt x="2038301" y="1648693"/>
                  <a:pt x="2038301" y="1602377"/>
                </a:cubicBezTo>
                <a:lnTo>
                  <a:pt x="2038301" y="199363"/>
                </a:lnTo>
                <a:cubicBezTo>
                  <a:pt x="2038301" y="153047"/>
                  <a:pt x="2000755" y="115501"/>
                  <a:pt x="1954439" y="115501"/>
                </a:cubicBezTo>
                <a:close/>
                <a:moveTo>
                  <a:pt x="0" y="0"/>
                </a:moveTo>
                <a:lnTo>
                  <a:pt x="9144000" y="0"/>
                </a:lnTo>
                <a:lnTo>
                  <a:pt x="9144000" y="6858000"/>
                </a:lnTo>
                <a:lnTo>
                  <a:pt x="0" y="6858000"/>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65903" y="6678706"/>
            <a:ext cx="1169772" cy="182815"/>
          </a:xfrm>
          <a:prstGeom prst="rect">
            <a:avLst/>
          </a:prstGeom>
        </p:spPr>
        <p:txBody>
          <a:bodyPr vert="horz" lIns="91440" tIns="45720" rIns="91440" bIns="18288" rtlCol="0" anchor="b"/>
          <a:lstStyle>
            <a:lvl1pPr algn="l">
              <a:defRPr sz="700">
                <a:solidFill>
                  <a:schemeClr val="bg1">
                    <a:lumMod val="75000"/>
                  </a:schemeClr>
                </a:solidFill>
              </a:defRPr>
            </a:lvl1pPr>
          </a:lstStyle>
          <a:p>
            <a:fld id="{10C36985-8CAF-49A4-BC4C-142BC7CC0C14}" type="datetimeFigureOut">
              <a:rPr lang="en-US" smtClean="0"/>
              <a:pPr/>
              <a:t>6/12/16</a:t>
            </a:fld>
            <a:endParaRPr lang="en-US"/>
          </a:p>
        </p:txBody>
      </p:sp>
      <p:sp>
        <p:nvSpPr>
          <p:cNvPr id="5" name="Footer Placeholder 4"/>
          <p:cNvSpPr>
            <a:spLocks noGrp="1"/>
          </p:cNvSpPr>
          <p:nvPr>
            <p:ph type="ftr" sz="quarter" idx="3"/>
          </p:nvPr>
        </p:nvSpPr>
        <p:spPr>
          <a:xfrm>
            <a:off x="1285103" y="6678706"/>
            <a:ext cx="6573794" cy="182815"/>
          </a:xfrm>
          <a:prstGeom prst="rect">
            <a:avLst/>
          </a:prstGeom>
        </p:spPr>
        <p:txBody>
          <a:bodyPr vert="horz" lIns="91440" tIns="45720" rIns="91440" bIns="18288" rtlCol="0" anchor="b"/>
          <a:lstStyle>
            <a:lvl1pPr algn="ctr">
              <a:defRPr sz="700">
                <a:solidFill>
                  <a:schemeClr val="bg1">
                    <a:lumMod val="75000"/>
                  </a:schemeClr>
                </a:solidFill>
              </a:defRPr>
            </a:lvl1pPr>
          </a:lstStyle>
          <a:p>
            <a:endParaRPr lang="en-US" dirty="0"/>
          </a:p>
        </p:txBody>
      </p:sp>
      <p:sp>
        <p:nvSpPr>
          <p:cNvPr id="6" name="Slide Number Placeholder 5"/>
          <p:cNvSpPr>
            <a:spLocks noGrp="1"/>
          </p:cNvSpPr>
          <p:nvPr>
            <p:ph type="sldNum" sz="quarter" idx="4"/>
          </p:nvPr>
        </p:nvSpPr>
        <p:spPr>
          <a:xfrm>
            <a:off x="8493211" y="6678706"/>
            <a:ext cx="535458" cy="182815"/>
          </a:xfrm>
          <a:prstGeom prst="rect">
            <a:avLst/>
          </a:prstGeom>
        </p:spPr>
        <p:txBody>
          <a:bodyPr vert="horz" lIns="91440" tIns="45720" rIns="91440" bIns="18288" rtlCol="0" anchor="b"/>
          <a:lstStyle>
            <a:lvl1pPr algn="r">
              <a:defRPr sz="700">
                <a:solidFill>
                  <a:schemeClr val="bg1">
                    <a:lumMod val="75000"/>
                  </a:schemeClr>
                </a:solidFill>
              </a:defRPr>
            </a:lvl1pPr>
          </a:lstStyle>
          <a:p>
            <a:fld id="{4F90343F-D056-4E24-BE3D-A305BDC1A23E}" type="slidenum">
              <a:rPr lang="en-US" smtClean="0"/>
              <a:pPr/>
              <a:t>‹#›</a:t>
            </a:fld>
            <a:endParaRPr lang="en-US"/>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530860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6" r:id="rId3"/>
    <p:sldLayoutId id="2147483651" r:id="rId4"/>
    <p:sldLayoutId id="2147483654" r:id="rId5"/>
    <p:sldLayoutId id="2147483655" r:id="rId6"/>
    <p:sldLayoutId id="2147483657" r:id="rId7"/>
    <p:sldLayoutId id="2147483658" r:id="rId8"/>
    <p:sldLayoutId id="2147483659" r:id="rId9"/>
    <p:sldLayoutId id="2147483660" r:id="rId1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33363" indent="-233363" algn="l" defTabSz="914400" rtl="0" eaLnBrk="1" latinLnBrk="0" hangingPunct="1">
        <a:lnSpc>
          <a:spcPct val="90000"/>
        </a:lnSpc>
        <a:spcBef>
          <a:spcPts val="1200"/>
        </a:spcBef>
        <a:buClr>
          <a:schemeClr val="accent3">
            <a:lumMod val="75000"/>
          </a:schemeClr>
        </a:buClr>
        <a:buSzPct val="120000"/>
        <a:buFont typeface="Arial" pitchFamily="34" charset="0"/>
        <a:buChar char="•"/>
        <a:defRPr sz="2800" kern="1200">
          <a:solidFill>
            <a:schemeClr val="tx1"/>
          </a:solidFill>
          <a:latin typeface="+mn-lt"/>
          <a:ea typeface="+mn-ea"/>
          <a:cs typeface="+mn-cs"/>
        </a:defRPr>
      </a:lvl1pPr>
      <a:lvl2pPr marL="690563" indent="-233363" algn="l" defTabSz="914400" rtl="0" eaLnBrk="1" latinLnBrk="0" hangingPunct="1">
        <a:lnSpc>
          <a:spcPct val="90000"/>
        </a:lnSpc>
        <a:spcBef>
          <a:spcPts val="300"/>
        </a:spcBef>
        <a:buClr>
          <a:schemeClr val="accent3">
            <a:lumMod val="75000"/>
          </a:schemeClr>
        </a:buClr>
        <a:buSzPct val="120000"/>
        <a:buFont typeface="Arial" pitchFamily="34" charset="0"/>
        <a:buChar char="•"/>
        <a:defRPr sz="2400" kern="1200">
          <a:solidFill>
            <a:schemeClr val="tx1"/>
          </a:solidFill>
          <a:latin typeface="+mn-lt"/>
          <a:ea typeface="+mn-ea"/>
          <a:cs typeface="+mn-cs"/>
        </a:defRPr>
      </a:lvl2pPr>
      <a:lvl3pPr marL="1084263" indent="-169863" algn="l" defTabSz="914400" rtl="0" eaLnBrk="1" latinLnBrk="0" hangingPunct="1">
        <a:lnSpc>
          <a:spcPct val="90000"/>
        </a:lnSpc>
        <a:spcBef>
          <a:spcPts val="300"/>
        </a:spcBef>
        <a:buClr>
          <a:schemeClr val="accent3">
            <a:lumMod val="75000"/>
          </a:schemeClr>
        </a:buClr>
        <a:buSzPct val="120000"/>
        <a:buFont typeface="Arial" pitchFamily="34" charset="0"/>
        <a:buChar char="•"/>
        <a:defRPr sz="2000" kern="1200">
          <a:solidFill>
            <a:schemeClr val="tx1"/>
          </a:solidFill>
          <a:latin typeface="+mn-lt"/>
          <a:ea typeface="+mn-ea"/>
          <a:cs typeface="+mn-cs"/>
        </a:defRPr>
      </a:lvl3pPr>
      <a:lvl4pPr marL="1541463" indent="-169863" algn="l" defTabSz="914400" rtl="0" eaLnBrk="1" latinLnBrk="0" hangingPunct="1">
        <a:lnSpc>
          <a:spcPct val="90000"/>
        </a:lnSpc>
        <a:spcBef>
          <a:spcPts val="300"/>
        </a:spcBef>
        <a:buClr>
          <a:schemeClr val="accent3">
            <a:lumMod val="75000"/>
          </a:schemeClr>
        </a:buClr>
        <a:buSzPct val="120000"/>
        <a:buFont typeface="Arial" pitchFamily="34" charset="0"/>
        <a:buChar char="•"/>
        <a:defRPr sz="1800" kern="1200">
          <a:solidFill>
            <a:schemeClr val="tx1"/>
          </a:solidFill>
          <a:latin typeface="+mn-lt"/>
          <a:ea typeface="+mn-ea"/>
          <a:cs typeface="+mn-cs"/>
        </a:defRPr>
      </a:lvl4pPr>
      <a:lvl5pPr marL="1998663" indent="-169863" algn="l" defTabSz="914400" rtl="0" eaLnBrk="1" latinLnBrk="0" hangingPunct="1">
        <a:lnSpc>
          <a:spcPct val="90000"/>
        </a:lnSpc>
        <a:spcBef>
          <a:spcPts val="300"/>
        </a:spcBef>
        <a:buClr>
          <a:schemeClr val="accent3">
            <a:lumMod val="75000"/>
          </a:schemeClr>
        </a:buClr>
        <a:buSzPct val="120000"/>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7.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8.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9.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5.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ctrTitle"/>
          </p:nvPr>
        </p:nvSpPr>
        <p:spPr>
          <a:xfrm>
            <a:off x="2232213" y="1866646"/>
            <a:ext cx="6723450" cy="1778629"/>
          </a:xfrm>
        </p:spPr>
        <p:txBody>
          <a:bodyPr/>
          <a:lstStyle/>
          <a:p>
            <a:r>
              <a:rPr lang="en-US" sz="2400" dirty="0" smtClean="0"/>
              <a:t>Coding Connections at the Interface of Algebra I and Physical World Concepts</a:t>
            </a:r>
            <a:endParaRPr lang="en-US" sz="2400" dirty="0"/>
          </a:p>
        </p:txBody>
      </p:sp>
      <p:sp>
        <p:nvSpPr>
          <p:cNvPr id="17" name="Subtitle 16"/>
          <p:cNvSpPr>
            <a:spLocks noGrp="1"/>
          </p:cNvSpPr>
          <p:nvPr>
            <p:ph type="subTitle" idx="1"/>
          </p:nvPr>
        </p:nvSpPr>
        <p:spPr/>
        <p:txBody>
          <a:bodyPr/>
          <a:lstStyle/>
          <a:p>
            <a:r>
              <a:rPr lang="en-US" dirty="0" smtClean="0"/>
              <a:t>Improving Teacher Quality Grant Program </a:t>
            </a:r>
          </a:p>
          <a:p>
            <a:r>
              <a:rPr lang="en-US" dirty="0" smtClean="0"/>
              <a:t>Summer 2016</a:t>
            </a:r>
            <a:endParaRPr lang="en-US" dirty="0"/>
          </a:p>
        </p:txBody>
      </p:sp>
    </p:spTree>
    <p:extLst>
      <p:ext uri="{BB962C8B-B14F-4D97-AF65-F5344CB8AC3E}">
        <p14:creationId xmlns:p14="http://schemas.microsoft.com/office/powerpoint/2010/main" val="195113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K-12 Framework for Science Education</a:t>
            </a:r>
            <a:endParaRPr lang="en-US" dirty="0"/>
          </a:p>
        </p:txBody>
      </p:sp>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34030" r="-34030"/>
          <a:stretch>
            <a:fillRect/>
          </a:stretch>
        </p:blipFill>
        <p:spPr bwMode="auto">
          <a:xfrm>
            <a:off x="932752" y="1917700"/>
            <a:ext cx="6705600" cy="482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6426294" y="1917700"/>
            <a:ext cx="2231885" cy="4524316"/>
          </a:xfrm>
          <a:prstGeom prst="rect">
            <a:avLst/>
          </a:prstGeom>
          <a:noFill/>
        </p:spPr>
        <p:txBody>
          <a:bodyPr wrap="square" rtlCol="0">
            <a:spAutoFit/>
          </a:bodyPr>
          <a:lstStyle/>
          <a:p>
            <a:r>
              <a:rPr lang="is-IS" dirty="0" smtClean="0">
                <a:latin typeface="Arial" charset="0"/>
                <a:ea typeface="ＭＳ Ｐゴシック" charset="0"/>
                <a:cs typeface="Arial" charset="0"/>
              </a:rPr>
              <a:t>…</a:t>
            </a:r>
            <a:r>
              <a:rPr lang="en-US" dirty="0" smtClean="0">
                <a:latin typeface="Arial" charset="0"/>
                <a:ea typeface="ＭＳ Ｐゴシック" charset="0"/>
                <a:cs typeface="Arial" charset="0"/>
              </a:rPr>
              <a:t>designed </a:t>
            </a:r>
            <a:r>
              <a:rPr lang="en-US" dirty="0">
                <a:latin typeface="Arial" charset="0"/>
                <a:ea typeface="ＭＳ Ｐゴシック" charset="0"/>
                <a:cs typeface="Arial" charset="0"/>
              </a:rPr>
              <a:t>to help realize a vision for education in the sciences and engineering in which students, over multiple years of school, actively engage in science and engineering practices and apply crosscutting concepts to deepen their understanding of the core ideas in these fields. </a:t>
            </a:r>
            <a:r>
              <a:rPr lang="en-US" dirty="0" smtClean="0">
                <a:latin typeface="Arial" charset="0"/>
                <a:ea typeface="ＭＳ Ｐゴシック" charset="0"/>
                <a:cs typeface="Arial" charset="0"/>
              </a:rPr>
              <a:t>P. 9</a:t>
            </a:r>
            <a:endParaRPr lang="en-US" dirty="0">
              <a:latin typeface="Arial" charset="0"/>
              <a:ea typeface="ＭＳ Ｐゴシック" charset="0"/>
              <a:cs typeface="Arial" charset="0"/>
            </a:endParaRPr>
          </a:p>
        </p:txBody>
      </p:sp>
    </p:spTree>
    <p:extLst>
      <p:ext uri="{BB962C8B-B14F-4D97-AF65-F5344CB8AC3E}">
        <p14:creationId xmlns:p14="http://schemas.microsoft.com/office/powerpoint/2010/main" val="2998545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GSSposters-largetext.pd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93715" y="0"/>
            <a:ext cx="4572000" cy="6858000"/>
          </a:xfrm>
          <a:prstGeom prst="rect">
            <a:avLst/>
          </a:prstGeom>
        </p:spPr>
      </p:pic>
    </p:spTree>
    <p:extLst>
      <p:ext uri="{BB962C8B-B14F-4D97-AF65-F5344CB8AC3E}">
        <p14:creationId xmlns:p14="http://schemas.microsoft.com/office/powerpoint/2010/main" val="2094856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GSSposters-largetext.pd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9033" y="0"/>
            <a:ext cx="4572000" cy="6858000"/>
          </a:xfrm>
          <a:prstGeom prst="rect">
            <a:avLst/>
          </a:prstGeom>
        </p:spPr>
      </p:pic>
    </p:spTree>
    <p:extLst>
      <p:ext uri="{BB962C8B-B14F-4D97-AF65-F5344CB8AC3E}">
        <p14:creationId xmlns:p14="http://schemas.microsoft.com/office/powerpoint/2010/main" val="125349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GSSposters-largetext.pd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32197" y="0"/>
            <a:ext cx="4572000" cy="6858000"/>
          </a:xfrm>
          <a:prstGeom prst="rect">
            <a:avLst/>
          </a:prstGeom>
        </p:spPr>
      </p:pic>
    </p:spTree>
    <p:extLst>
      <p:ext uri="{BB962C8B-B14F-4D97-AF65-F5344CB8AC3E}">
        <p14:creationId xmlns:p14="http://schemas.microsoft.com/office/powerpoint/2010/main" val="3799544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BIG </a:t>
            </a:r>
            <a:r>
              <a:rPr lang="en-US" dirty="0" smtClean="0"/>
              <a:t>IDEAS of Coding Connections</a:t>
            </a:r>
            <a:r>
              <a:rPr lang="is-IS" dirty="0" smtClean="0"/>
              <a:t>…</a:t>
            </a:r>
            <a:endParaRPr lang="en-US" dirty="0"/>
          </a:p>
        </p:txBody>
      </p:sp>
      <p:sp>
        <p:nvSpPr>
          <p:cNvPr id="3" name="Text Placeholder 2"/>
          <p:cNvSpPr>
            <a:spLocks noGrp="1"/>
          </p:cNvSpPr>
          <p:nvPr>
            <p:ph type="body" sz="quarter" idx="14"/>
          </p:nvPr>
        </p:nvSpPr>
        <p:spPr/>
        <p:txBody>
          <a:bodyPr/>
          <a:lstStyle/>
          <a:p>
            <a:r>
              <a:rPr lang="en-US" b="0" dirty="0"/>
              <a:t>Integrating algorithmic and </a:t>
            </a:r>
            <a:r>
              <a:rPr lang="en-US" b="0" dirty="0" smtClean="0"/>
              <a:t>CT </a:t>
            </a:r>
            <a:r>
              <a:rPr lang="en-US" b="0" dirty="0"/>
              <a:t>can be a meaningful way to emphasize the four C’s needed to meet 21</a:t>
            </a:r>
            <a:r>
              <a:rPr lang="en-US" b="0" baseline="30000" dirty="0"/>
              <a:t>st</a:t>
            </a:r>
            <a:r>
              <a:rPr lang="en-US" b="0" dirty="0"/>
              <a:t> Century </a:t>
            </a:r>
            <a:r>
              <a:rPr lang="en-US" b="0" dirty="0" smtClean="0"/>
              <a:t>challenges.</a:t>
            </a:r>
            <a:endParaRPr lang="en-US" b="0" dirty="0"/>
          </a:p>
        </p:txBody>
      </p:sp>
      <p:sp>
        <p:nvSpPr>
          <p:cNvPr id="4" name="Text Placeholder 3"/>
          <p:cNvSpPr>
            <a:spLocks noGrp="1"/>
          </p:cNvSpPr>
          <p:nvPr>
            <p:ph type="body" sz="quarter" idx="15"/>
          </p:nvPr>
        </p:nvSpPr>
        <p:spPr/>
        <p:txBody>
          <a:bodyPr/>
          <a:lstStyle/>
          <a:p>
            <a:r>
              <a:rPr lang="en-US" dirty="0"/>
              <a:t>Critical thinking and problem solving; Communication; Collaboration; and Creativity and innovation </a:t>
            </a:r>
          </a:p>
        </p:txBody>
      </p:sp>
      <p:sp>
        <p:nvSpPr>
          <p:cNvPr id="5" name="Text Placeholder 4"/>
          <p:cNvSpPr>
            <a:spLocks noGrp="1"/>
          </p:cNvSpPr>
          <p:nvPr>
            <p:ph type="body" sz="quarter" idx="16"/>
          </p:nvPr>
        </p:nvSpPr>
        <p:spPr/>
        <p:txBody>
          <a:bodyPr/>
          <a:lstStyle/>
          <a:p>
            <a:endParaRPr lang="en-US" dirty="0" smtClean="0"/>
          </a:p>
          <a:p>
            <a:r>
              <a:rPr lang="en-US" dirty="0" smtClean="0"/>
              <a:t>Mathematical </a:t>
            </a:r>
            <a:r>
              <a:rPr lang="en-US" dirty="0"/>
              <a:t>content and practices from &amp; Science &amp; Engineering practices can be aligned with CS and computational thinking practices. </a:t>
            </a:r>
          </a:p>
          <a:p>
            <a:endParaRPr lang="en-US" b="0" dirty="0"/>
          </a:p>
        </p:txBody>
      </p:sp>
    </p:spTree>
    <p:extLst>
      <p:ext uri="{BB962C8B-B14F-4D97-AF65-F5344CB8AC3E}">
        <p14:creationId xmlns:p14="http://schemas.microsoft.com/office/powerpoint/2010/main" val="3787624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Society for Technology in Education</a:t>
            </a:r>
            <a:endParaRPr lang="en-US" dirty="0"/>
          </a:p>
        </p:txBody>
      </p:sp>
      <p:sp>
        <p:nvSpPr>
          <p:cNvPr id="3" name="Content Placeholder 2"/>
          <p:cNvSpPr>
            <a:spLocks noGrp="1"/>
          </p:cNvSpPr>
          <p:nvPr>
            <p:ph idx="1"/>
          </p:nvPr>
        </p:nvSpPr>
        <p:spPr/>
        <p:txBody>
          <a:bodyPr/>
          <a:lstStyle/>
          <a:p>
            <a:r>
              <a:rPr lang="en-US" sz="2700" b="0" dirty="0" smtClean="0"/>
              <a:t>ISTE challenges teachers to design digital age learning experiences and assessments, model digital age work and learning, &amp; promote and model digital citizenship and responsibility</a:t>
            </a:r>
            <a:endParaRPr lang="en-US" sz="2700" b="0" dirty="0"/>
          </a:p>
        </p:txBody>
      </p:sp>
      <p:sp>
        <p:nvSpPr>
          <p:cNvPr id="4" name="Content Placeholder 3"/>
          <p:cNvSpPr>
            <a:spLocks noGrp="1"/>
          </p:cNvSpPr>
          <p:nvPr>
            <p:ph idx="13"/>
          </p:nvPr>
        </p:nvSpPr>
        <p:spPr/>
        <p:txBody>
          <a:bodyPr/>
          <a:lstStyle/>
          <a:p>
            <a:r>
              <a:rPr lang="en-US" b="0" dirty="0" smtClean="0"/>
              <a:t>Calls for adaptations in design of PD for teachers who did not have exposure to digital tools in their teacher preparation programs.</a:t>
            </a:r>
            <a:endParaRPr lang="en-US" b="0" dirty="0"/>
          </a:p>
        </p:txBody>
      </p:sp>
    </p:spTree>
    <p:extLst>
      <p:ext uri="{BB962C8B-B14F-4D97-AF65-F5344CB8AC3E}">
        <p14:creationId xmlns:p14="http://schemas.microsoft.com/office/powerpoint/2010/main" val="2091276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hape 241"/>
          <p:cNvPicPr preferRelativeResize="0"/>
          <p:nvPr/>
        </p:nvPicPr>
        <p:blipFill>
          <a:blip r:embed="rId3">
            <a:alphaModFix/>
          </a:blip>
          <a:stretch>
            <a:fillRect/>
          </a:stretch>
        </p:blipFill>
        <p:spPr>
          <a:xfrm>
            <a:off x="2219512" y="423364"/>
            <a:ext cx="6924487" cy="6177250"/>
          </a:xfrm>
          <a:prstGeom prst="rect">
            <a:avLst/>
          </a:prstGeom>
          <a:noFill/>
          <a:ln>
            <a:noFill/>
          </a:ln>
        </p:spPr>
      </p:pic>
    </p:spTree>
    <p:extLst>
      <p:ext uri="{BB962C8B-B14F-4D97-AF65-F5344CB8AC3E}">
        <p14:creationId xmlns:p14="http://schemas.microsoft.com/office/powerpoint/2010/main" val="71893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4"/>
          </p:nvPr>
        </p:nvSpPr>
        <p:spPr/>
        <p:txBody>
          <a:bodyPr/>
          <a:lstStyle/>
          <a:p>
            <a:r>
              <a:rPr lang="en-US" sz="2600" b="0" dirty="0" smtClean="0"/>
              <a:t>The TPACK framework supports the challenge of integrating technology and CS effectively into math &amp; science instruction.</a:t>
            </a:r>
            <a:endParaRPr lang="en-US" sz="2600" b="0" dirty="0"/>
          </a:p>
        </p:txBody>
      </p:sp>
      <p:sp>
        <p:nvSpPr>
          <p:cNvPr id="7" name="Text Placeholder 6"/>
          <p:cNvSpPr>
            <a:spLocks noGrp="1"/>
          </p:cNvSpPr>
          <p:nvPr>
            <p:ph type="body" sz="quarter" idx="15"/>
          </p:nvPr>
        </p:nvSpPr>
        <p:spPr/>
        <p:txBody>
          <a:bodyPr/>
          <a:lstStyle/>
          <a:p>
            <a:endParaRPr lang="en-US" b="0" dirty="0" smtClean="0"/>
          </a:p>
          <a:p>
            <a:r>
              <a:rPr lang="en-US" sz="2600" b="0" dirty="0" smtClean="0"/>
              <a:t>Builds </a:t>
            </a:r>
            <a:r>
              <a:rPr lang="en-US" sz="2600" b="0" dirty="0"/>
              <a:t>on the work of Shulman (1986) based upon the need for teachers to build subject-specific pedagogical content knowledge </a:t>
            </a:r>
            <a:r>
              <a:rPr lang="en-US" sz="2600" b="0" dirty="0" smtClean="0"/>
              <a:t>- PCK</a:t>
            </a:r>
            <a:endParaRPr lang="en-US" sz="2600" b="0" dirty="0"/>
          </a:p>
          <a:p>
            <a:endParaRPr lang="en-US" dirty="0"/>
          </a:p>
        </p:txBody>
      </p:sp>
      <p:sp>
        <p:nvSpPr>
          <p:cNvPr id="8" name="Text Placeholder 7"/>
          <p:cNvSpPr>
            <a:spLocks noGrp="1"/>
          </p:cNvSpPr>
          <p:nvPr>
            <p:ph type="body" sz="quarter" idx="16"/>
          </p:nvPr>
        </p:nvSpPr>
        <p:spPr/>
        <p:txBody>
          <a:bodyPr/>
          <a:lstStyle/>
          <a:p>
            <a:endParaRPr lang="en-US" b="0" dirty="0" smtClean="0"/>
          </a:p>
          <a:p>
            <a:r>
              <a:rPr lang="en-US" sz="2600" b="0" dirty="0" smtClean="0"/>
              <a:t>“</a:t>
            </a:r>
            <a:r>
              <a:rPr lang="en-US" sz="2600" b="0" dirty="0"/>
              <a:t>integration efforts should be creatively designed and structured for particular subject matter ideas in specific classroom contexts”</a:t>
            </a:r>
          </a:p>
          <a:p>
            <a:endParaRPr lang="en-US" b="0" dirty="0"/>
          </a:p>
        </p:txBody>
      </p:sp>
      <p:sp>
        <p:nvSpPr>
          <p:cNvPr id="4" name="TextBox 3"/>
          <p:cNvSpPr txBox="1"/>
          <p:nvPr/>
        </p:nvSpPr>
        <p:spPr>
          <a:xfrm>
            <a:off x="192404" y="5426743"/>
            <a:ext cx="1770117" cy="923330"/>
          </a:xfrm>
          <a:prstGeom prst="rect">
            <a:avLst/>
          </a:prstGeom>
          <a:noFill/>
        </p:spPr>
        <p:txBody>
          <a:bodyPr wrap="square" rtlCol="0">
            <a:spAutoFit/>
          </a:bodyPr>
          <a:lstStyle/>
          <a:p>
            <a:r>
              <a:rPr lang="en-US" b="1" dirty="0"/>
              <a:t>Koehler, Mishra, and Cain (2013) </a:t>
            </a:r>
          </a:p>
        </p:txBody>
      </p:sp>
      <p:sp>
        <p:nvSpPr>
          <p:cNvPr id="10" name="Text Placeholder 5"/>
          <p:cNvSpPr>
            <a:spLocks noGrp="1"/>
          </p:cNvSpPr>
          <p:nvPr>
            <p:ph type="body" sz="quarter" idx="14"/>
          </p:nvPr>
        </p:nvSpPr>
        <p:spPr>
          <a:xfrm>
            <a:off x="2212160" y="170909"/>
            <a:ext cx="6743581" cy="1572021"/>
          </a:xfrm>
        </p:spPr>
        <p:txBody>
          <a:bodyPr/>
          <a:lstStyle/>
          <a:p>
            <a:r>
              <a:rPr lang="en-US" sz="2600" b="0" smtClean="0"/>
              <a:t>The </a:t>
            </a:r>
            <a:r>
              <a:rPr lang="en-US" sz="2600" b="0" dirty="0" smtClean="0"/>
              <a:t>current challenge to prepare our students for STEM careers calls for learning and teaching to be situated within a technology framework.</a:t>
            </a:r>
            <a:endParaRPr lang="en-US" sz="2600" b="0" dirty="0"/>
          </a:p>
        </p:txBody>
      </p:sp>
      <p:sp>
        <p:nvSpPr>
          <p:cNvPr id="11" name="TextBox 10"/>
          <p:cNvSpPr txBox="1"/>
          <p:nvPr/>
        </p:nvSpPr>
        <p:spPr>
          <a:xfrm>
            <a:off x="346327" y="558069"/>
            <a:ext cx="1351739" cy="461665"/>
          </a:xfrm>
          <a:prstGeom prst="rect">
            <a:avLst/>
          </a:prstGeom>
          <a:noFill/>
        </p:spPr>
        <p:txBody>
          <a:bodyPr wrap="square" rtlCol="0">
            <a:spAutoFit/>
          </a:bodyPr>
          <a:lstStyle/>
          <a:p>
            <a:r>
              <a:rPr lang="en-US" sz="2400" b="1" dirty="0" smtClean="0"/>
              <a:t>TPACK</a:t>
            </a:r>
            <a:endParaRPr lang="en-US" sz="2400" b="1" dirty="0"/>
          </a:p>
        </p:txBody>
      </p:sp>
    </p:spTree>
    <p:extLst>
      <p:ext uri="{BB962C8B-B14F-4D97-AF65-F5344CB8AC3E}">
        <p14:creationId xmlns:p14="http://schemas.microsoft.com/office/powerpoint/2010/main" val="3218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SAMR Model</a:t>
            </a:r>
            <a:endParaRPr lang="en-US" dirty="0"/>
          </a:p>
        </p:txBody>
      </p:sp>
      <p:sp>
        <p:nvSpPr>
          <p:cNvPr id="3" name="Content Placeholder 2"/>
          <p:cNvSpPr>
            <a:spLocks noGrp="1"/>
          </p:cNvSpPr>
          <p:nvPr>
            <p:ph idx="1"/>
          </p:nvPr>
        </p:nvSpPr>
        <p:spPr/>
        <p:txBody>
          <a:bodyPr/>
          <a:lstStyle/>
          <a:p>
            <a:r>
              <a:rPr lang="en-US" dirty="0"/>
              <a:t>F</a:t>
            </a:r>
            <a:r>
              <a:rPr lang="en-US" dirty="0" smtClean="0"/>
              <a:t>ramework </a:t>
            </a:r>
            <a:r>
              <a:rPr lang="en-US" dirty="0"/>
              <a:t>used to assess and evaluate digital technology use in the classroom; includes four levels and two sections as a means to promote teacher reflection and technology integration </a:t>
            </a:r>
            <a:endParaRPr lang="en-US" dirty="0" smtClean="0"/>
          </a:p>
          <a:p>
            <a:pPr lvl="1"/>
            <a:r>
              <a:rPr lang="en-US" dirty="0"/>
              <a:t>Dr. Ruben </a:t>
            </a:r>
            <a:r>
              <a:rPr lang="en-US" dirty="0" err="1"/>
              <a:t>Puentedura</a:t>
            </a:r>
            <a:r>
              <a:rPr lang="en-US" dirty="0"/>
              <a:t> (2014) </a:t>
            </a:r>
          </a:p>
          <a:p>
            <a:endParaRPr lang="en-US" dirty="0"/>
          </a:p>
          <a:p>
            <a:endParaRPr lang="en-US" dirty="0"/>
          </a:p>
        </p:txBody>
      </p:sp>
    </p:spTree>
    <p:extLst>
      <p:ext uri="{BB962C8B-B14F-4D97-AF65-F5344CB8AC3E}">
        <p14:creationId xmlns:p14="http://schemas.microsoft.com/office/powerpoint/2010/main" val="182558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SAMRModel2.jpg"/>
          <p:cNvPicPr>
            <a:picLocks noChangeAspect="1"/>
          </p:cNvPicPr>
          <p:nvPr/>
        </p:nvPicPr>
        <p:blipFill>
          <a:blip r:embed="rId3" cstate="print">
            <a:extLst>
              <a:ext uri="{28A0092B-C50C-407E-A947-70E740481C1C}">
                <a14:useLocalDpi xmlns:a14="http://schemas.microsoft.com/office/drawing/2010/main" val="0"/>
              </a:ext>
            </a:extLst>
          </a:blip>
          <a:srcRect t="647" b="647"/>
          <a:stretch>
            <a:fillRect/>
          </a:stretch>
        </p:blipFill>
        <p:spPr>
          <a:xfrm>
            <a:off x="2241177" y="1706766"/>
            <a:ext cx="6705522" cy="4822663"/>
          </a:xfrm>
          <a:prstGeom prst="rect">
            <a:avLst/>
          </a:prstGeom>
        </p:spPr>
      </p:pic>
      <p:sp>
        <p:nvSpPr>
          <p:cNvPr id="4" name="Title 1"/>
          <p:cNvSpPr txBox="1">
            <a:spLocks/>
          </p:cNvSpPr>
          <p:nvPr/>
        </p:nvSpPr>
        <p:spPr>
          <a:xfrm>
            <a:off x="2241177" y="404119"/>
            <a:ext cx="6109157" cy="808240"/>
          </a:xfrm>
          <a:prstGeom prst="rect">
            <a:avLst/>
          </a:prstGeom>
        </p:spPr>
        <p:style>
          <a:lnRef idx="2">
            <a:schemeClr val="dk1"/>
          </a:lnRef>
          <a:fillRef idx="1">
            <a:schemeClr val="lt1"/>
          </a:fillRef>
          <a:effectRef idx="0">
            <a:schemeClr val="dk1"/>
          </a:effectRef>
          <a:fontRef idx="minor">
            <a:schemeClr val="dk1"/>
          </a:fontRef>
        </p:style>
        <p:txBody>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n-US" dirty="0" smtClean="0"/>
              <a:t>SAMR Model</a:t>
            </a:r>
            <a:endParaRPr lang="en-US" dirty="0"/>
          </a:p>
        </p:txBody>
      </p:sp>
    </p:spTree>
    <p:extLst>
      <p:ext uri="{BB962C8B-B14F-4D97-AF65-F5344CB8AC3E}">
        <p14:creationId xmlns:p14="http://schemas.microsoft.com/office/powerpoint/2010/main" val="340326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Growing Need</a:t>
            </a:r>
            <a:endParaRPr lang="en-US" dirty="0"/>
          </a:p>
        </p:txBody>
      </p:sp>
      <p:sp>
        <p:nvSpPr>
          <p:cNvPr id="3" name="Content Placeholder 2"/>
          <p:cNvSpPr>
            <a:spLocks noGrp="1"/>
          </p:cNvSpPr>
          <p:nvPr>
            <p:ph idx="1"/>
          </p:nvPr>
        </p:nvSpPr>
        <p:spPr/>
        <p:txBody>
          <a:bodyPr/>
          <a:lstStyle/>
          <a:p>
            <a:r>
              <a:rPr lang="en-US" dirty="0" smtClean="0"/>
              <a:t>Prepare students for a work force with skills in STEM</a:t>
            </a:r>
          </a:p>
          <a:p>
            <a:r>
              <a:rPr lang="en-US" dirty="0" smtClean="0"/>
              <a:t>By 2018 expected shortage of 230,000 STEM workers with more than 70% of those in computer science</a:t>
            </a:r>
          </a:p>
          <a:p>
            <a:r>
              <a:rPr lang="en-US" dirty="0" smtClean="0"/>
              <a:t>When </a:t>
            </a:r>
            <a:r>
              <a:rPr lang="en-US" dirty="0"/>
              <a:t>computer science courses </a:t>
            </a:r>
            <a:r>
              <a:rPr lang="en-US" dirty="0" smtClean="0"/>
              <a:t>are offered at </a:t>
            </a:r>
            <a:r>
              <a:rPr lang="en-US" dirty="0"/>
              <a:t>the high school </a:t>
            </a:r>
            <a:r>
              <a:rPr lang="en-US" dirty="0" smtClean="0"/>
              <a:t>level females and minority students are underrepresented.</a:t>
            </a:r>
          </a:p>
          <a:p>
            <a:pPr marL="0" indent="0">
              <a:buNone/>
            </a:pPr>
            <a:endParaRPr lang="en-US" dirty="0"/>
          </a:p>
        </p:txBody>
      </p:sp>
    </p:spTree>
    <p:extLst>
      <p:ext uri="{BB962C8B-B14F-4D97-AF65-F5344CB8AC3E}">
        <p14:creationId xmlns:p14="http://schemas.microsoft.com/office/powerpoint/2010/main" val="4273566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Participant Benefits</a:t>
            </a:r>
            <a:endParaRPr lang="en-US" dirty="0"/>
          </a:p>
        </p:txBody>
      </p:sp>
      <p:sp>
        <p:nvSpPr>
          <p:cNvPr id="3" name="Content Placeholder 2"/>
          <p:cNvSpPr>
            <a:spLocks noGrp="1"/>
          </p:cNvSpPr>
          <p:nvPr>
            <p:ph idx="1"/>
          </p:nvPr>
        </p:nvSpPr>
        <p:spPr/>
        <p:txBody>
          <a:bodyPr/>
          <a:lstStyle/>
          <a:p>
            <a:r>
              <a:rPr lang="en-US" sz="2400" dirty="0"/>
              <a:t>I</a:t>
            </a:r>
            <a:r>
              <a:rPr lang="en-US" sz="2400" dirty="0" smtClean="0"/>
              <a:t>nstruction aligned with CC math &amp; physical science content used in robotics or coding sessions</a:t>
            </a:r>
          </a:p>
          <a:p>
            <a:r>
              <a:rPr lang="en-US" sz="2400" dirty="0" smtClean="0"/>
              <a:t>Engage in activities that model the use of hands-on </a:t>
            </a:r>
            <a:r>
              <a:rPr lang="en-US" sz="2400" dirty="0" err="1" smtClean="0"/>
              <a:t>manipulatives</a:t>
            </a:r>
            <a:r>
              <a:rPr lang="en-US" sz="2400" dirty="0" smtClean="0"/>
              <a:t> and math practices</a:t>
            </a:r>
          </a:p>
          <a:p>
            <a:r>
              <a:rPr lang="en-US" sz="2400" dirty="0" smtClean="0"/>
              <a:t>Receive</a:t>
            </a:r>
          </a:p>
          <a:p>
            <a:pPr lvl="1"/>
            <a:r>
              <a:rPr lang="en-US" dirty="0" smtClean="0"/>
              <a:t>$75 daily stipend</a:t>
            </a:r>
          </a:p>
          <a:p>
            <a:pPr lvl="1"/>
            <a:r>
              <a:rPr lang="en-US" dirty="0" smtClean="0"/>
              <a:t>Lego </a:t>
            </a:r>
            <a:r>
              <a:rPr lang="en-US" dirty="0" err="1" smtClean="0"/>
              <a:t>Mindstorms</a:t>
            </a:r>
            <a:r>
              <a:rPr lang="en-US" dirty="0" smtClean="0"/>
              <a:t> EV3 Core and Extension set </a:t>
            </a:r>
          </a:p>
          <a:p>
            <a:pPr lvl="1"/>
            <a:r>
              <a:rPr lang="en-US" dirty="0" smtClean="0"/>
              <a:t>Publications geared for teachers -math &amp; science pedagogy &amp; robotics</a:t>
            </a:r>
          </a:p>
        </p:txBody>
      </p:sp>
    </p:spTree>
    <p:extLst>
      <p:ext uri="{BB962C8B-B14F-4D97-AF65-F5344CB8AC3E}">
        <p14:creationId xmlns:p14="http://schemas.microsoft.com/office/powerpoint/2010/main" val="1561998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Participant Responsibilities</a:t>
            </a:r>
            <a:endParaRPr lang="en-US" dirty="0"/>
          </a:p>
        </p:txBody>
      </p:sp>
      <p:sp>
        <p:nvSpPr>
          <p:cNvPr id="3" name="Content Placeholder 2"/>
          <p:cNvSpPr>
            <a:spLocks noGrp="1"/>
          </p:cNvSpPr>
          <p:nvPr>
            <p:ph idx="1"/>
          </p:nvPr>
        </p:nvSpPr>
        <p:spPr>
          <a:xfrm>
            <a:off x="2241177" y="1802982"/>
            <a:ext cx="6705522" cy="4822663"/>
          </a:xfrm>
        </p:spPr>
        <p:txBody>
          <a:bodyPr/>
          <a:lstStyle/>
          <a:p>
            <a:r>
              <a:rPr lang="en-US" sz="2300" dirty="0"/>
              <a:t>Develop or adapt lesson </a:t>
            </a:r>
            <a:r>
              <a:rPr lang="en-US" sz="2300" dirty="0" smtClean="0"/>
              <a:t>plan</a:t>
            </a:r>
            <a:r>
              <a:rPr lang="en-US" sz="2300" dirty="0"/>
              <a:t>s</a:t>
            </a:r>
            <a:r>
              <a:rPr lang="en-US" sz="2300" dirty="0" smtClean="0"/>
              <a:t> </a:t>
            </a:r>
            <a:r>
              <a:rPr lang="en-US" sz="2300" dirty="0"/>
              <a:t>to use in </a:t>
            </a:r>
            <a:r>
              <a:rPr lang="en-US" sz="2300" dirty="0" smtClean="0"/>
              <a:t>classroom – post artifacts/results to </a:t>
            </a:r>
            <a:r>
              <a:rPr lang="en-US" sz="2300" dirty="0" err="1" smtClean="0"/>
              <a:t>wikispace</a:t>
            </a:r>
            <a:endParaRPr lang="en-US" sz="2300" dirty="0"/>
          </a:p>
          <a:p>
            <a:r>
              <a:rPr lang="en-US" sz="2300" dirty="0" smtClean="0"/>
              <a:t>Participate in online Professional Learning Community on our grant </a:t>
            </a:r>
            <a:r>
              <a:rPr lang="en-US" sz="2300" dirty="0" err="1" smtClean="0"/>
              <a:t>wikispace</a:t>
            </a:r>
            <a:endParaRPr lang="en-US" sz="2300" dirty="0" smtClean="0"/>
          </a:p>
          <a:p>
            <a:r>
              <a:rPr lang="en-US" sz="2300" dirty="0" smtClean="0"/>
              <a:t>Propose </a:t>
            </a:r>
            <a:r>
              <a:rPr lang="en-US" sz="2300" dirty="0"/>
              <a:t>a PD workshop – </a:t>
            </a:r>
            <a:r>
              <a:rPr lang="en-US" sz="2300" dirty="0" smtClean="0"/>
              <a:t>TMTA (Sept.) or TSTA (Dec.)</a:t>
            </a:r>
            <a:endParaRPr lang="en-US" sz="2300" i="1" dirty="0"/>
          </a:p>
          <a:p>
            <a:r>
              <a:rPr lang="en-US" sz="2300" dirty="0" smtClean="0"/>
              <a:t>Post-Observation preferably of lesson related to summer activities – Fall 2016</a:t>
            </a:r>
          </a:p>
          <a:p>
            <a:r>
              <a:rPr lang="en-US" sz="2300" dirty="0" smtClean="0"/>
              <a:t>Share standardized test measures; 2016 &amp; 2017 test scores</a:t>
            </a:r>
          </a:p>
          <a:p>
            <a:r>
              <a:rPr lang="en-US" sz="2300" dirty="0" smtClean="0"/>
              <a:t>Share final TEAM/TAP evaluation scores from 2015-2016 &amp; 2016-2017 school year</a:t>
            </a:r>
          </a:p>
          <a:p>
            <a:endParaRPr lang="en-US" sz="2400" dirty="0"/>
          </a:p>
          <a:p>
            <a:endParaRPr lang="en-US" sz="2400" dirty="0"/>
          </a:p>
        </p:txBody>
      </p:sp>
    </p:spTree>
    <p:extLst>
      <p:ext uri="{BB962C8B-B14F-4D97-AF65-F5344CB8AC3E}">
        <p14:creationId xmlns:p14="http://schemas.microsoft.com/office/powerpoint/2010/main" val="3701418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i="1" dirty="0"/>
              <a:t>Coding Connections</a:t>
            </a:r>
            <a:r>
              <a:rPr lang="en-US" sz="2800" dirty="0"/>
              <a:t> strives to authentically integrate CS into math and science content courses as an alternative to standalone CS </a:t>
            </a:r>
            <a:r>
              <a:rPr lang="en-US" sz="2800" dirty="0" smtClean="0"/>
              <a:t>courses.</a:t>
            </a:r>
            <a:endParaRPr lang="en-US" sz="2800" dirty="0"/>
          </a:p>
        </p:txBody>
      </p:sp>
    </p:spTree>
    <p:extLst>
      <p:ext uri="{BB962C8B-B14F-4D97-AF65-F5344CB8AC3E}">
        <p14:creationId xmlns:p14="http://schemas.microsoft.com/office/powerpoint/2010/main" val="4151523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EMDescriptorsTemplate.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680" y="0"/>
            <a:ext cx="8875059" cy="6858000"/>
          </a:xfrm>
          <a:prstGeom prst="rect">
            <a:avLst/>
          </a:prstGeom>
        </p:spPr>
      </p:pic>
    </p:spTree>
    <p:extLst>
      <p:ext uri="{BB962C8B-B14F-4D97-AF65-F5344CB8AC3E}">
        <p14:creationId xmlns:p14="http://schemas.microsoft.com/office/powerpoint/2010/main" val="68064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K-12 Computer Science Standards Strands	</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Computational Thinking</a:t>
            </a:r>
          </a:p>
          <a:p>
            <a:pPr marL="514350" indent="-514350">
              <a:buFont typeface="+mj-lt"/>
              <a:buAutoNum type="arabicPeriod"/>
            </a:pPr>
            <a:r>
              <a:rPr lang="en-US" dirty="0" smtClean="0"/>
              <a:t>Collaboration</a:t>
            </a:r>
          </a:p>
          <a:p>
            <a:pPr marL="514350" indent="-514350">
              <a:buFont typeface="+mj-lt"/>
              <a:buAutoNum type="arabicPeriod"/>
            </a:pPr>
            <a:r>
              <a:rPr lang="en-US" dirty="0" smtClean="0"/>
              <a:t>Computing Practice and Programming </a:t>
            </a:r>
          </a:p>
          <a:p>
            <a:pPr marL="514350" indent="-514350">
              <a:buFont typeface="+mj-lt"/>
              <a:buAutoNum type="arabicPeriod"/>
            </a:pPr>
            <a:r>
              <a:rPr lang="en-US" dirty="0" smtClean="0"/>
              <a:t>Computer and Communications Devices</a:t>
            </a:r>
          </a:p>
          <a:p>
            <a:pPr marL="514350" indent="-514350">
              <a:buFont typeface="+mj-lt"/>
              <a:buAutoNum type="arabicPeriod"/>
            </a:pPr>
            <a:r>
              <a:rPr lang="en-US" dirty="0" smtClean="0"/>
              <a:t>Community, Global, and Ethical Impacts</a:t>
            </a:r>
          </a:p>
          <a:p>
            <a:pPr marL="514350" indent="-514350">
              <a:buFont typeface="+mj-lt"/>
              <a:buAutoNum type="arabicPeriod"/>
            </a:pPr>
            <a:endParaRPr lang="en-US" dirty="0"/>
          </a:p>
        </p:txBody>
      </p:sp>
    </p:spTree>
    <p:extLst>
      <p:ext uri="{BB962C8B-B14F-4D97-AF65-F5344CB8AC3E}">
        <p14:creationId xmlns:p14="http://schemas.microsoft.com/office/powerpoint/2010/main" val="3084786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CSTA Standards</a:t>
            </a:r>
            <a:endParaRPr lang="en-US" dirty="0"/>
          </a:p>
        </p:txBody>
      </p:sp>
      <p:sp>
        <p:nvSpPr>
          <p:cNvPr id="3" name="Content Placeholder 2"/>
          <p:cNvSpPr>
            <a:spLocks noGrp="1"/>
          </p:cNvSpPr>
          <p:nvPr>
            <p:ph idx="1"/>
          </p:nvPr>
        </p:nvSpPr>
        <p:spPr/>
        <p:txBody>
          <a:bodyPr/>
          <a:lstStyle/>
          <a:p>
            <a:r>
              <a:rPr lang="en-US" dirty="0" smtClean="0"/>
              <a:t>Grades 6-9</a:t>
            </a:r>
            <a:br>
              <a:rPr lang="en-US" dirty="0" smtClean="0"/>
            </a:br>
            <a:r>
              <a:rPr lang="en-US" dirty="0" smtClean="0"/>
              <a:t>Computer Science and the Community</a:t>
            </a:r>
          </a:p>
          <a:p>
            <a:r>
              <a:rPr lang="en-US" b="0" dirty="0" smtClean="0"/>
              <a:t>Computational thinking as a problem-solving tool for issues relevant to them and the world around them.</a:t>
            </a:r>
          </a:p>
          <a:p>
            <a:endParaRPr lang="en-US" dirty="0"/>
          </a:p>
        </p:txBody>
      </p:sp>
      <p:sp>
        <p:nvSpPr>
          <p:cNvPr id="4" name="Content Placeholder 3"/>
          <p:cNvSpPr>
            <a:spLocks noGrp="1"/>
          </p:cNvSpPr>
          <p:nvPr>
            <p:ph idx="13"/>
          </p:nvPr>
        </p:nvSpPr>
        <p:spPr/>
        <p:txBody>
          <a:bodyPr/>
          <a:lstStyle/>
          <a:p>
            <a:r>
              <a:rPr lang="en-US" dirty="0" smtClean="0"/>
              <a:t>Grades 9-12</a:t>
            </a:r>
            <a:br>
              <a:rPr lang="en-US" dirty="0" smtClean="0"/>
            </a:br>
            <a:r>
              <a:rPr lang="en-US" sz="2400" dirty="0" smtClean="0"/>
              <a:t>Applying Concepts and Creating Real-World Situations </a:t>
            </a:r>
            <a:r>
              <a:rPr lang="en-US" dirty="0" smtClean="0"/>
              <a:t/>
            </a:r>
            <a:br>
              <a:rPr lang="en-US" dirty="0" smtClean="0"/>
            </a:br>
            <a:r>
              <a:rPr lang="en-US" sz="2400" b="0" dirty="0" smtClean="0"/>
              <a:t>Real-world problems; application of CT to develop problem solutions; interconnectedness to other academic subjects</a:t>
            </a:r>
            <a:r>
              <a:rPr lang="en-US" b="0" dirty="0" smtClean="0"/>
              <a:t>.</a:t>
            </a:r>
          </a:p>
        </p:txBody>
      </p:sp>
    </p:spTree>
    <p:extLst>
      <p:ext uri="{BB962C8B-B14F-4D97-AF65-F5344CB8AC3E}">
        <p14:creationId xmlns:p14="http://schemas.microsoft.com/office/powerpoint/2010/main" val="111724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Computational Thinking</a:t>
            </a:r>
            <a:br>
              <a:rPr lang="en-US" dirty="0" smtClean="0"/>
            </a:br>
            <a:r>
              <a:rPr lang="en-US" dirty="0" smtClean="0"/>
              <a:t>Operational Definition</a:t>
            </a:r>
            <a:endParaRPr lang="en-US" dirty="0"/>
          </a:p>
        </p:txBody>
      </p:sp>
      <p:sp>
        <p:nvSpPr>
          <p:cNvPr id="3" name="Content Placeholder 2"/>
          <p:cNvSpPr>
            <a:spLocks noGrp="1"/>
          </p:cNvSpPr>
          <p:nvPr>
            <p:ph idx="1"/>
          </p:nvPr>
        </p:nvSpPr>
        <p:spPr/>
        <p:txBody>
          <a:bodyPr/>
          <a:lstStyle/>
          <a:p>
            <a:r>
              <a:rPr lang="en-US" sz="2000" dirty="0"/>
              <a:t>Formulating problems in a way that enables us to use a computer and other tools to help solve them</a:t>
            </a:r>
          </a:p>
          <a:p>
            <a:r>
              <a:rPr lang="en-US" sz="2000" dirty="0" smtClean="0"/>
              <a:t>Logically </a:t>
            </a:r>
            <a:r>
              <a:rPr lang="en-US" sz="2000" dirty="0"/>
              <a:t>organizing and analyzing data</a:t>
            </a:r>
          </a:p>
          <a:p>
            <a:r>
              <a:rPr lang="en-US" sz="2000" dirty="0" smtClean="0"/>
              <a:t>Representing </a:t>
            </a:r>
            <a:r>
              <a:rPr lang="en-US" sz="2000" dirty="0"/>
              <a:t>data through abstractions such as models and simulations</a:t>
            </a:r>
          </a:p>
          <a:p>
            <a:r>
              <a:rPr lang="en-US" sz="2000" dirty="0" smtClean="0"/>
              <a:t>Automating </a:t>
            </a:r>
            <a:r>
              <a:rPr lang="en-US" sz="2000" dirty="0"/>
              <a:t>solutions through algorithmic thinking (a series of ordered steps)</a:t>
            </a:r>
          </a:p>
          <a:p>
            <a:r>
              <a:rPr lang="en-US" sz="2000" dirty="0" smtClean="0"/>
              <a:t>Identifying</a:t>
            </a:r>
            <a:r>
              <a:rPr lang="en-US" sz="2000" dirty="0"/>
              <a:t>, analyzing, and implementing possible solutions with the goal of </a:t>
            </a:r>
            <a:r>
              <a:rPr lang="en-US" sz="2000" dirty="0" smtClean="0"/>
              <a:t>achieving the </a:t>
            </a:r>
            <a:r>
              <a:rPr lang="en-US" sz="2000" dirty="0"/>
              <a:t>most efficient and effective combination of steps and resources</a:t>
            </a:r>
          </a:p>
          <a:p>
            <a:r>
              <a:rPr lang="en-US" sz="2000" dirty="0" smtClean="0"/>
              <a:t>Generalizing </a:t>
            </a:r>
            <a:r>
              <a:rPr lang="en-US" sz="2000" dirty="0"/>
              <a:t>and transferring this problem-solving process to a wide variety of problems</a:t>
            </a:r>
          </a:p>
        </p:txBody>
      </p:sp>
    </p:spTree>
    <p:extLst>
      <p:ext uri="{BB962C8B-B14F-4D97-AF65-F5344CB8AC3E}">
        <p14:creationId xmlns:p14="http://schemas.microsoft.com/office/powerpoint/2010/main" val="285919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Dispositional Skills and Attitudes of CT</a:t>
            </a:r>
            <a:endParaRPr lang="en-US" dirty="0"/>
          </a:p>
        </p:txBody>
      </p:sp>
      <p:sp>
        <p:nvSpPr>
          <p:cNvPr id="3" name="Content Placeholder 2"/>
          <p:cNvSpPr>
            <a:spLocks noGrp="1"/>
          </p:cNvSpPr>
          <p:nvPr>
            <p:ph idx="1"/>
          </p:nvPr>
        </p:nvSpPr>
        <p:spPr/>
        <p:txBody>
          <a:bodyPr/>
          <a:lstStyle/>
          <a:p>
            <a:r>
              <a:rPr lang="en-US" dirty="0"/>
              <a:t>Confidence in dealing with complexity</a:t>
            </a:r>
          </a:p>
          <a:p>
            <a:r>
              <a:rPr lang="en-US" dirty="0" smtClean="0"/>
              <a:t>Persistence </a:t>
            </a:r>
            <a:r>
              <a:rPr lang="en-US" dirty="0"/>
              <a:t>in working with difficult problems</a:t>
            </a:r>
          </a:p>
          <a:p>
            <a:r>
              <a:rPr lang="en-US" dirty="0" smtClean="0"/>
              <a:t>Tolerance </a:t>
            </a:r>
            <a:r>
              <a:rPr lang="en-US" dirty="0"/>
              <a:t>for ambiguity</a:t>
            </a:r>
          </a:p>
          <a:p>
            <a:r>
              <a:rPr lang="en-US" dirty="0" smtClean="0"/>
              <a:t>The </a:t>
            </a:r>
            <a:r>
              <a:rPr lang="en-US" dirty="0"/>
              <a:t>ability to deal with open-ended problems</a:t>
            </a:r>
          </a:p>
          <a:p>
            <a:r>
              <a:rPr lang="en-US" dirty="0" smtClean="0"/>
              <a:t>The </a:t>
            </a:r>
            <a:r>
              <a:rPr lang="en-US" dirty="0"/>
              <a:t>ability to communicate and work with others to achieve a common goal or solution</a:t>
            </a:r>
          </a:p>
        </p:txBody>
      </p:sp>
    </p:spTree>
    <p:extLst>
      <p:ext uri="{BB962C8B-B14F-4D97-AF65-F5344CB8AC3E}">
        <p14:creationId xmlns:p14="http://schemas.microsoft.com/office/powerpoint/2010/main" val="2073498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Shifts with Common Core Standards</a:t>
            </a:r>
            <a:endParaRPr lang="en-US" dirty="0"/>
          </a:p>
        </p:txBody>
      </p:sp>
      <p:sp>
        <p:nvSpPr>
          <p:cNvPr id="3" name="Content Placeholder 2"/>
          <p:cNvSpPr>
            <a:spLocks noGrp="1"/>
          </p:cNvSpPr>
          <p:nvPr>
            <p:ph idx="1"/>
          </p:nvPr>
        </p:nvSpPr>
        <p:spPr/>
        <p:txBody>
          <a:bodyPr/>
          <a:lstStyle/>
          <a:p>
            <a:r>
              <a:rPr lang="en-US" dirty="0" smtClean="0"/>
              <a:t>College and Career Readiness</a:t>
            </a:r>
          </a:p>
          <a:p>
            <a:r>
              <a:rPr lang="en-US" dirty="0" smtClean="0"/>
              <a:t>Greater focus on fewer topics</a:t>
            </a:r>
          </a:p>
          <a:p>
            <a:r>
              <a:rPr lang="en-US" dirty="0" smtClean="0"/>
              <a:t>Coherent progressions from grade to grade</a:t>
            </a:r>
          </a:p>
          <a:p>
            <a:r>
              <a:rPr lang="en-US" dirty="0" smtClean="0"/>
              <a:t>Rigor with a pursuit toward conceptual understanding</a:t>
            </a:r>
          </a:p>
          <a:p>
            <a:r>
              <a:rPr lang="en-US" dirty="0" smtClean="0"/>
              <a:t>Procedural skills and fluency</a:t>
            </a:r>
          </a:p>
          <a:p>
            <a:r>
              <a:rPr lang="en-US" dirty="0" smtClean="0"/>
              <a:t>Application of math to real-life scenarios</a:t>
            </a:r>
            <a:endParaRPr lang="en-US" dirty="0"/>
          </a:p>
        </p:txBody>
      </p:sp>
    </p:spTree>
    <p:extLst>
      <p:ext uri="{BB962C8B-B14F-4D97-AF65-F5344CB8AC3E}">
        <p14:creationId xmlns:p14="http://schemas.microsoft.com/office/powerpoint/2010/main" val="2351373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TM02737939">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2029-05-12T07:00:00+00:00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 xsi:nil="true"/>
    <LocLastLocAttemptVersionLookup xmlns="4873beb7-5857-4685-be1f-d57550cc96cc">577107</LocLastLocAttemptVersionLookup>
    <LocLastLocAttemptVersionTypeLookup xmlns="4873beb7-5857-4685-be1f-d57550cc96cc" xsi:nil="true"/>
    <PolicheckWords xmlns="4873beb7-5857-4685-be1f-d57550cc96cc" xsi:nil="true"/>
    <SubmitterId xmlns="4873beb7-5857-4685-be1f-d57550cc96cc" xsi:nil="true"/>
    <AcquiredFrom xmlns="4873beb7-5857-4685-be1f-d57550cc96cc">Internal MS</AcquiredFrom>
    <EditorialStatus xmlns="4873beb7-5857-4685-be1f-d57550cc96cc" xsi:nil="true"/>
    <Markets xmlns="4873beb7-5857-4685-be1f-d57550cc96cc"/>
    <OriginAsset xmlns="4873beb7-5857-4685-be1f-d57550cc96cc" xsi:nil="true"/>
    <AssetStart xmlns="4873beb7-5857-4685-be1f-d57550cc96cc">2011-08-12T11:41:00+00:00</AssetStart>
    <FriendlyTitle xmlns="4873beb7-5857-4685-be1f-d57550cc96cc" xsi:nil="true"/>
    <MarketSpecific xmlns="4873beb7-5857-4685-be1f-d57550cc96cc">false</MarketSpecific>
    <LocMarketGroupTiers xmlns="4873beb7-5857-4685-be1f-d57550cc96cc" xsi:nil="true"/>
    <TPNamespace xmlns="4873beb7-5857-4685-be1f-d57550cc96cc" xsi:nil="true"/>
    <PublishStatusLookup xmlns="4873beb7-5857-4685-be1f-d57550cc96cc">
      <Value>1269678</Value>
      <Value>1282569</Value>
    </PublishStatusLookup>
    <APAuthor xmlns="4873beb7-5857-4685-be1f-d57550cc96cc">
      <UserInfo>
        <DisplayName>REDMOND\v-rapal</DisplayName>
        <AccountId>2094</AccountId>
        <AccountType/>
      </UserInfo>
    </APAuthor>
    <TPCommandLine xmlns="4873beb7-5857-4685-be1f-d57550cc96cc" xsi:nil="true"/>
    <IntlLangReviewer xmlns="4873beb7-5857-4685-be1f-d57550cc96cc" xsi:nil="true"/>
    <LocOverallPreviewStatusLookup xmlns="4873beb7-5857-4685-be1f-d57550cc96cc" xsi:nil="true"/>
    <LocOverallPublishStatusLookup xmlns="4873beb7-5857-4685-be1f-d57550cc96cc" xsi:nil="true"/>
    <OpenTemplate xmlns="4873beb7-5857-4685-be1f-d57550cc96cc">true</OpenTemplate>
    <CSXSubmissionDate xmlns="4873beb7-5857-4685-be1f-d57550cc96cc" xsi:nil="true"/>
    <TaxCatchAll xmlns="4873beb7-5857-4685-be1f-d57550cc96cc"/>
    <LocNewPublishedVersionLookup xmlns="4873beb7-5857-4685-be1f-d57550cc96cc" xsi:nil="true"/>
    <LocPublishedDependentAssetsLookup xmlns="4873beb7-5857-4685-be1f-d57550cc96cc" xsi:nil="true"/>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ProcessedForMarketsLookup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 xsi:nil="true"/>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ProcessedForHandoffsLookup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LocOverallHandbackStatusLookup xmlns="4873beb7-5857-4685-be1f-d57550cc96cc" xsi:nil="true"/>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LocOverallLocStatusLookup xmlns="4873beb7-5857-4685-be1f-d57550cc96cc" xsi:nil="true"/>
    <LocPublishedLinkedAssetsLookup xmlns="4873beb7-5857-4685-be1f-d57550cc96cc" xsi:nil="true"/>
    <Provider xmlns="4873beb7-5857-4685-be1f-d57550cc96cc" xsi:nil="true"/>
    <UACurrentWords xmlns="4873beb7-5857-4685-be1f-d57550cc96cc" xsi:nil="true"/>
    <AssetId xmlns="4873beb7-5857-4685-be1f-d57550cc96cc">TP102737938</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OriginalRelease xmlns="4873beb7-5857-4685-be1f-d57550cc96cc">14</OriginalRelease>
    <LocMarketGroupTiers2 xmlns="4873beb7-5857-4685-be1f-d57550cc96c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9fa4f1cb33d0adf6968f5be6bef4df8">
  <xsd:schema xmlns:xsd="http://www.w3.org/2001/XMLSchema" xmlns:xs="http://www.w3.org/2001/XMLSchema" xmlns:p="http://schemas.microsoft.com/office/2006/metadata/properties" xmlns:ns2="4873beb7-5857-4685-be1f-d57550cc96cc" targetNamespace="http://schemas.microsoft.com/office/2006/metadata/properties" ma:root="true" ma:fieldsID="55b7f5ed55d98ec7e6cb9419faa4821a"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MarketGroupTiers"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ma:readOnly="false">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MarketGroupTiers" ma:index="75" nillable="true" ma:displayName="Loc Market Group Tiers [deprecated]" ma:default="" ma:internalName="LocMarketGroupTiers" ma:readOnly="false">
      <xsd:simpleType>
        <xsd:restriction base="dms:Unknown"/>
      </xsd:simpleType>
    </xsd:element>
    <xsd:element name="LocNewPublishedVersionLookup" ma:index="76"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7"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8"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9"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80"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1" nillable="true" ma:displayName="Loc Priority" ma:default="" ma:internalName="IntlLocPriority" ma:readOnly="false">
      <xsd:simpleType>
        <xsd:restriction base="dms:Unknown"/>
      </xsd:simpleType>
    </xsd:element>
    <xsd:element name="LocProcessedForHandoffsLookup" ma:index="82"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3"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4"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5"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6" nillable="true" ma:displayName="Loc Recommended Handoff" ma:default="" ma:indexed="true" ma:internalName="LocRecommendedHandoff" ma:readOnly="false">
      <xsd:simpleType>
        <xsd:restriction base="dms:Text"/>
      </xsd:simpleType>
    </xsd:element>
    <xsd:element name="LocalizationTagsTaxHTField0" ma:index="88"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9" nillable="true" ma:displayName="Machine Translated" ma:default="" ma:internalName="MachineTranslated" ma:readOnly="false">
      <xsd:simpleType>
        <xsd:restriction base="dms:Boolean"/>
      </xsd:simpleType>
    </xsd:element>
    <xsd:element name="Manager" ma:index="90" nillable="true" ma:displayName="Manager" ma:hidden="true" ma:internalName="Manager" ma:readOnly="false">
      <xsd:simpleType>
        <xsd:restriction base="dms:Text"/>
      </xsd:simpleType>
    </xsd:element>
    <xsd:element name="Markets" ma:index="91"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2" nillable="true" ma:displayName="Milestone" ma:default="" ma:internalName="Milestone" ma:readOnly="false">
      <xsd:simpleType>
        <xsd:restriction base="dms:Unknown"/>
      </xsd:simpleType>
    </xsd:element>
    <xsd:element name="TPNamespace" ma:index="95" nillable="true" ma:displayName="Namespace" ma:default="" ma:internalName="TPNamespace">
      <xsd:simpleType>
        <xsd:restriction base="dms:Text"/>
      </xsd:simpleType>
    </xsd:element>
    <xsd:element name="NumericId" ma:index="96" nillable="true" ma:displayName="Numeric ID" ma:default="" ma:indexed="true" ma:internalName="NumericId" ma:readOnly="false">
      <xsd:simpleType>
        <xsd:restriction base="dms:Number"/>
      </xsd:simpleType>
    </xsd:element>
    <xsd:element name="NumOfRatingsLookup" ma:index="97"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8" nillable="true" ma:displayName="OOCacheId" ma:internalName="OOCacheId" ma:readOnly="false">
      <xsd:simpleType>
        <xsd:restriction base="dms:Text"/>
      </xsd:simpleType>
    </xsd:element>
    <xsd:element name="OpenTemplate" ma:index="99" nillable="true" ma:displayName="Open Template" ma:default="true" ma:internalName="OpenTemplate">
      <xsd:simpleType>
        <xsd:restriction base="dms:Boolean"/>
      </xsd:simpleType>
    </xsd:element>
    <xsd:element name="OriginAsset" ma:index="100" nillable="true" ma:displayName="Origin Asset" ma:default="" ma:internalName="OriginAsset" ma:readOnly="false">
      <xsd:simpleType>
        <xsd:restriction base="dms:Text"/>
      </xsd:simpleType>
    </xsd:element>
    <xsd:element name="OriginalRelease" ma:index="101"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2" nillable="true" ma:displayName="Original Source Market Group" ma:default="" ma:internalName="OriginalSourceMarket" ma:readOnly="false">
      <xsd:simpleType>
        <xsd:restriction base="dms:Text"/>
      </xsd:simpleType>
    </xsd:element>
    <xsd:element name="OutputCachingOn" ma:index="103" nillable="true" ma:displayName="Output Caching" ma:default="true" ma:hidden="true" ma:internalName="OutputCachingOn" ma:readOnly="false">
      <xsd:simpleType>
        <xsd:restriction base="dms:Boolean"/>
      </xsd:simpleType>
    </xsd:element>
    <xsd:element name="ParentAssetId" ma:index="104" nillable="true" ma:displayName="Parent Asset Id" ma:default="" ma:internalName="ParentAssetId" ma:readOnly="false">
      <xsd:simpleType>
        <xsd:restriction base="dms:Text"/>
      </xsd:simpleType>
    </xsd:element>
    <xsd:element name="PlannedPubDate" ma:index="105" nillable="true" ma:displayName="Planned Publish Date" ma:default="" ma:indexed="true" ma:internalName="PlannedPubDate" ma:readOnly="false">
      <xsd:simpleType>
        <xsd:restriction base="dms:DateTime"/>
      </xsd:simpleType>
    </xsd:element>
    <xsd:element name="PolicheckWords" ma:index="106" nillable="true" ma:displayName="Policheck Words" ma:default="" ma:internalName="PolicheckWords" ma:readOnly="false">
      <xsd:simpleType>
        <xsd:restriction base="dms:Text"/>
      </xsd:simpleType>
    </xsd:element>
    <xsd:element name="BusinessGroup" ma:index="107" nillable="true" ma:displayName="Product Division Owner" ma:default="" ma:internalName="BusinessGroup" ma:readOnly="false">
      <xsd:simpleType>
        <xsd:restriction base="dms:Unknown"/>
      </xsd:simpleType>
    </xsd:element>
    <xsd:element name="UAProjectedTotalWords" ma:index="108" nillable="true" ma:displayName="Projected Word Count" ma:default="" ma:internalName="UAProjectedTotalWords" ma:readOnly="false">
      <xsd:simpleType>
        <xsd:restriction base="dms:Unknown"/>
      </xsd:simpleType>
    </xsd:element>
    <xsd:element name="Provider" ma:index="109" nillable="true" ma:displayName="Provider" ma:default="" ma:internalName="Provider" ma:readOnly="false">
      <xsd:simpleType>
        <xsd:restriction base="dms:Unknown"/>
      </xsd:simpleType>
    </xsd:element>
    <xsd:element name="Providers" ma:index="110" nillable="true" ma:displayName="Providers" ma:default="" ma:internalName="Providers" ma:readOnly="false">
      <xsd:simpleType>
        <xsd:restriction base="dms:Unknown"/>
      </xsd:simpleType>
    </xsd:element>
    <xsd:element name="PublishStatusLookup" ma:index="111"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2" nillable="true" ma:displayName="Publish Target" ma:default="OfficeOnlineVNext" ma:internalName="PublishTargets" ma:readOnly="false">
      <xsd:simpleType>
        <xsd:restriction base="dms:Unknown"/>
      </xsd:simpleType>
    </xsd:element>
    <xsd:element name="RecommendationsModifier" ma:index="113" nillable="true" ma:displayName="Recommendations Modifier" ma:default="" ma:internalName="RecommendationsModifier" ma:readOnly="false">
      <xsd:simpleType>
        <xsd:restriction base="dms:Number"/>
      </xsd:simpleType>
    </xsd:element>
    <xsd:element name="ArtSampleDocs" ma:index="114" nillable="true" ma:displayName="Sample Docs" ma:default="" ma:hidden="true" ma:internalName="ArtSampleDocs" ma:readOnly="false">
      <xsd:simpleType>
        <xsd:restriction base="dms:Text"/>
      </xsd:simpleType>
    </xsd:element>
    <xsd:element name="ScenarioTagsTaxHTField0" ma:index="116"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8"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9" nillable="true" ma:displayName="Source Title" ma:default="" ma:indexed="true" ma:internalName="SourceTitle" ma:readOnly="false">
      <xsd:simpleType>
        <xsd:restriction base="dms:Text"/>
      </xsd:simpleType>
    </xsd:element>
    <xsd:element name="CSXSubmissionDate" ma:index="120" nillable="true" ma:displayName="Submission Date" ma:default="" ma:internalName="CSXSubmissionDate" ma:readOnly="false">
      <xsd:simpleType>
        <xsd:restriction base="dms:DateTime"/>
      </xsd:simpleType>
    </xsd:element>
    <xsd:element name="SubmitterId" ma:index="121" nillable="true" ma:displayName="Submitter ID" ma:default="" ma:internalName="SubmitterId" ma:readOnly="false">
      <xsd:simpleType>
        <xsd:restriction base="dms:Text"/>
      </xsd:simpleType>
    </xsd:element>
    <xsd:element name="TaxCatchAll" ma:index="122"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3"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4" nillable="true" ma:displayName="Template Status" ma:default="" ma:internalName="TemplateStatus">
      <xsd:simpleType>
        <xsd:restriction base="dms:Unknown"/>
      </xsd:simpleType>
    </xsd:element>
    <xsd:element name="TemplateTemplateType" ma:index="125" nillable="true" ma:displayName="Template Type" ma:default="" ma:internalName="TemplateTemplateType">
      <xsd:simpleType>
        <xsd:restriction base="dms:Unknown"/>
      </xsd:simpleType>
    </xsd:element>
    <xsd:element name="ThumbnailAssetId" ma:index="126" nillable="true" ma:displayName="Thumbnail Image Asset" ma:default="" ma:internalName="ThumbnailAssetId" ma:readOnly="false">
      <xsd:simpleType>
        <xsd:restriction base="dms:Text"/>
      </xsd:simpleType>
    </xsd:element>
    <xsd:element name="TimesCloned" ma:index="127" nillable="true" ma:displayName="Times Cloned" ma:default="" ma:internalName="TimesCloned" ma:readOnly="false">
      <xsd:simpleType>
        <xsd:restriction base="dms:Number"/>
      </xsd:simpleType>
    </xsd:element>
    <xsd:element name="TrustLevel" ma:index="129" nillable="true" ma:displayName="Trust Level" ma:default="1 Microsoft Managed Content" ma:internalName="TrustLevel" ma:readOnly="false">
      <xsd:simpleType>
        <xsd:restriction base="dms:Unknown"/>
      </xsd:simpleType>
    </xsd:element>
    <xsd:element name="UALocComments" ma:index="130" nillable="true" ma:displayName="UA Loc Comments" ma:default="" ma:internalName="UALocComments" ma:readOnly="false">
      <xsd:simpleType>
        <xsd:restriction base="dms:Note"/>
      </xsd:simpleType>
    </xsd:element>
    <xsd:element name="UALocRecommendation" ma:index="131"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2" nillable="true" ma:displayName="UA Notes" ma:default="" ma:internalName="UANotes" ma:readOnly="false">
      <xsd:simpleType>
        <xsd:restriction base="dms:Note"/>
      </xsd:simpleType>
    </xsd:element>
    <xsd:element name="TPAppVersion" ma:index="133" nillable="true" ma:displayName="Version" ma:default="" ma:internalName="TPAppVersion">
      <xsd:simpleType>
        <xsd:restriction base="dms:Text"/>
      </xsd:simpleType>
    </xsd:element>
    <xsd:element name="VoteCount" ma:index="134"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8"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9671F6E-F38F-4FAB-932D-60CA3EC859C3}">
  <ds:schemaRefs>
    <ds:schemaRef ds:uri="http://schemas.microsoft.com/sharepoint/v3/contenttype/forms"/>
  </ds:schemaRefs>
</ds:datastoreItem>
</file>

<file path=customXml/itemProps2.xml><?xml version="1.0" encoding="utf-8"?>
<ds:datastoreItem xmlns:ds="http://schemas.openxmlformats.org/officeDocument/2006/customXml" ds:itemID="{43DCD409-BFDD-4DD8-A34E-58A37F00DB6B}">
  <ds:schemaRefs>
    <ds:schemaRef ds:uri="http://schemas.microsoft.com/office/2006/metadata/properties"/>
    <ds:schemaRef ds:uri="http://schemas.microsoft.com/office/infopath/2007/PartnerControls"/>
    <ds:schemaRef ds:uri="4873beb7-5857-4685-be1f-d57550cc96cc"/>
  </ds:schemaRefs>
</ds:datastoreItem>
</file>

<file path=customXml/itemProps3.xml><?xml version="1.0" encoding="utf-8"?>
<ds:datastoreItem xmlns:ds="http://schemas.openxmlformats.org/officeDocument/2006/customXml" ds:itemID="{1F31448C-0B6F-44EA-996D-CF5B1BC71C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TM02737939</Template>
  <TotalTime>0</TotalTime>
  <Words>1232</Words>
  <Application>Microsoft Macintosh PowerPoint</Application>
  <PresentationFormat>On-screen Show (4:3)</PresentationFormat>
  <Paragraphs>111</Paragraphs>
  <Slides>21</Slides>
  <Notes>11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TM02737939</vt:lpstr>
      <vt:lpstr>Coding Connections at the Interface of Algebra I and Physical World Concepts</vt:lpstr>
      <vt:lpstr>Growing Need</vt:lpstr>
      <vt:lpstr>Coding Connections strives to authentically integrate CS into math and science content courses as an alternative to standalone CS courses.</vt:lpstr>
      <vt:lpstr>PowerPoint Presentation</vt:lpstr>
      <vt:lpstr>K-12 Computer Science Standards Strands </vt:lpstr>
      <vt:lpstr>CSTA Standards</vt:lpstr>
      <vt:lpstr>Computational Thinking Operational Definition</vt:lpstr>
      <vt:lpstr>Dispositional Skills and Attitudes of CT</vt:lpstr>
      <vt:lpstr>Shifts with Common Core Standards</vt:lpstr>
      <vt:lpstr>K-12 Framework for Science Education</vt:lpstr>
      <vt:lpstr>PowerPoint Presentation</vt:lpstr>
      <vt:lpstr>PowerPoint Presentation</vt:lpstr>
      <vt:lpstr>PowerPoint Presentation</vt:lpstr>
      <vt:lpstr>PowerPoint Presentation</vt:lpstr>
      <vt:lpstr>International Society for Technology in Education</vt:lpstr>
      <vt:lpstr>PowerPoint Presentation</vt:lpstr>
      <vt:lpstr>PowerPoint Presentation</vt:lpstr>
      <vt:lpstr>SAMR Model</vt:lpstr>
      <vt:lpstr>PowerPoint Presentation</vt:lpstr>
      <vt:lpstr>Participant Benefits</vt:lpstr>
      <vt:lpstr>Participant Responsibilities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2011-05-10T23:07:23Z</dcterms:created>
  <dcterms:modified xsi:type="dcterms:W3CDTF">2016-06-12T21:19:55Z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