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embeddings/oleObject1.bin" ContentType="application/vnd.openxmlformats-officedocument.oleObject"/>
  <Override PartName="/ppt/charts/chart1.xml" ContentType="application/vnd.openxmlformats-officedocument.drawingml.chart+xml"/>
  <Override PartName="/ppt/charts/chart2.xml" ContentType="application/vnd.openxmlformats-officedocument.drawingml.chart+xml"/>
  <Override PartName="/ppt/embeddings/oleObject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302" r:id="rId3"/>
    <p:sldId id="303" r:id="rId4"/>
    <p:sldId id="304" r:id="rId5"/>
    <p:sldId id="305" r:id="rId6"/>
    <p:sldId id="306" r:id="rId7"/>
    <p:sldId id="291" r:id="rId8"/>
    <p:sldId id="292" r:id="rId9"/>
    <p:sldId id="257" r:id="rId10"/>
    <p:sldId id="258" r:id="rId11"/>
    <p:sldId id="259" r:id="rId12"/>
    <p:sldId id="260" r:id="rId13"/>
    <p:sldId id="261" r:id="rId14"/>
    <p:sldId id="262" r:id="rId15"/>
    <p:sldId id="263" r:id="rId16"/>
    <p:sldId id="273" r:id="rId17"/>
    <p:sldId id="274" r:id="rId18"/>
    <p:sldId id="298" r:id="rId19"/>
    <p:sldId id="299" r:id="rId20"/>
    <p:sldId id="300" r:id="rId21"/>
    <p:sldId id="301"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9" d="100"/>
          <a:sy n="89" d="100"/>
        </p:scale>
        <p:origin x="-1584"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Workbook13"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Workbook13"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scatterChart>
        <c:scatterStyle val="lineMarker"/>
        <c:varyColors val="0"/>
        <c:ser>
          <c:idx val="0"/>
          <c:order val="0"/>
          <c:spPr>
            <a:ln w="47625">
              <a:noFill/>
            </a:ln>
          </c:spPr>
          <c:xVal>
            <c:numRef>
              <c:f>Sheet1!$A$1:$A$26</c:f>
              <c:numCache>
                <c:formatCode>General</c:formatCode>
                <c:ptCount val="26"/>
                <c:pt idx="0">
                  <c:v>0.0</c:v>
                </c:pt>
                <c:pt idx="1">
                  <c:v>0.04</c:v>
                </c:pt>
                <c:pt idx="2">
                  <c:v>0.08</c:v>
                </c:pt>
                <c:pt idx="3">
                  <c:v>0.12</c:v>
                </c:pt>
                <c:pt idx="4">
                  <c:v>0.16</c:v>
                </c:pt>
                <c:pt idx="5">
                  <c:v>0.2</c:v>
                </c:pt>
                <c:pt idx="6">
                  <c:v>0.24</c:v>
                </c:pt>
                <c:pt idx="7">
                  <c:v>0.28</c:v>
                </c:pt>
                <c:pt idx="8">
                  <c:v>0.32</c:v>
                </c:pt>
                <c:pt idx="9">
                  <c:v>0.36</c:v>
                </c:pt>
                <c:pt idx="10">
                  <c:v>0.4</c:v>
                </c:pt>
                <c:pt idx="11">
                  <c:v>0.44</c:v>
                </c:pt>
                <c:pt idx="12">
                  <c:v>0.48</c:v>
                </c:pt>
                <c:pt idx="13">
                  <c:v>0.52</c:v>
                </c:pt>
                <c:pt idx="14">
                  <c:v>0.56</c:v>
                </c:pt>
                <c:pt idx="15">
                  <c:v>0.6</c:v>
                </c:pt>
                <c:pt idx="16">
                  <c:v>0.64</c:v>
                </c:pt>
                <c:pt idx="17">
                  <c:v>0.68</c:v>
                </c:pt>
                <c:pt idx="18">
                  <c:v>0.72</c:v>
                </c:pt>
                <c:pt idx="19">
                  <c:v>0.76</c:v>
                </c:pt>
                <c:pt idx="20">
                  <c:v>0.8</c:v>
                </c:pt>
                <c:pt idx="21">
                  <c:v>0.84</c:v>
                </c:pt>
                <c:pt idx="22">
                  <c:v>0.88</c:v>
                </c:pt>
                <c:pt idx="23">
                  <c:v>0.92</c:v>
                </c:pt>
                <c:pt idx="24">
                  <c:v>0.96</c:v>
                </c:pt>
                <c:pt idx="25">
                  <c:v>1.0</c:v>
                </c:pt>
              </c:numCache>
            </c:numRef>
          </c:xVal>
          <c:yVal>
            <c:numRef>
              <c:f>Sheet1!$B$1:$B$26</c:f>
              <c:numCache>
                <c:formatCode>General</c:formatCode>
                <c:ptCount val="26"/>
                <c:pt idx="0">
                  <c:v>3.0</c:v>
                </c:pt>
                <c:pt idx="1">
                  <c:v>3.0</c:v>
                </c:pt>
                <c:pt idx="2">
                  <c:v>3.2</c:v>
                </c:pt>
                <c:pt idx="3">
                  <c:v>4.0</c:v>
                </c:pt>
                <c:pt idx="4">
                  <c:v>5.8</c:v>
                </c:pt>
                <c:pt idx="5">
                  <c:v>6.7</c:v>
                </c:pt>
                <c:pt idx="6">
                  <c:v>9.3</c:v>
                </c:pt>
                <c:pt idx="7">
                  <c:v>10.3</c:v>
                </c:pt>
                <c:pt idx="8">
                  <c:v>11.8</c:v>
                </c:pt>
                <c:pt idx="9">
                  <c:v>13.7</c:v>
                </c:pt>
                <c:pt idx="10">
                  <c:v>14.9</c:v>
                </c:pt>
                <c:pt idx="11">
                  <c:v>17.0</c:v>
                </c:pt>
                <c:pt idx="12">
                  <c:v>18.5</c:v>
                </c:pt>
                <c:pt idx="13">
                  <c:v>19.8</c:v>
                </c:pt>
                <c:pt idx="14">
                  <c:v>21.2</c:v>
                </c:pt>
                <c:pt idx="15">
                  <c:v>23.5</c:v>
                </c:pt>
                <c:pt idx="16">
                  <c:v>25.1</c:v>
                </c:pt>
                <c:pt idx="17">
                  <c:v>27.3</c:v>
                </c:pt>
                <c:pt idx="18">
                  <c:v>28.8</c:v>
                </c:pt>
                <c:pt idx="19">
                  <c:v>30.8</c:v>
                </c:pt>
                <c:pt idx="20">
                  <c:v>32.6</c:v>
                </c:pt>
                <c:pt idx="21">
                  <c:v>32.8</c:v>
                </c:pt>
                <c:pt idx="22">
                  <c:v>33.6</c:v>
                </c:pt>
                <c:pt idx="23">
                  <c:v>35.5</c:v>
                </c:pt>
                <c:pt idx="24">
                  <c:v>36.5</c:v>
                </c:pt>
                <c:pt idx="25">
                  <c:v>38.0</c:v>
                </c:pt>
              </c:numCache>
            </c:numRef>
          </c:yVal>
          <c:smooth val="0"/>
        </c:ser>
        <c:dLbls>
          <c:showLegendKey val="0"/>
          <c:showVal val="0"/>
          <c:showCatName val="0"/>
          <c:showSerName val="0"/>
          <c:showPercent val="0"/>
          <c:showBubbleSize val="0"/>
        </c:dLbls>
        <c:axId val="-2020957064"/>
        <c:axId val="-2021571704"/>
      </c:scatterChart>
      <c:valAx>
        <c:axId val="-2020957064"/>
        <c:scaling>
          <c:orientation val="minMax"/>
        </c:scaling>
        <c:delete val="0"/>
        <c:axPos val="b"/>
        <c:title>
          <c:tx>
            <c:rich>
              <a:bodyPr/>
              <a:lstStyle/>
              <a:p>
                <a:pPr>
                  <a:defRPr/>
                </a:pPr>
                <a:r>
                  <a:rPr lang="en-US"/>
                  <a:t>Time</a:t>
                </a:r>
                <a:r>
                  <a:rPr lang="en-US" baseline="0"/>
                  <a:t> (sec)</a:t>
                </a:r>
                <a:endParaRPr lang="en-US"/>
              </a:p>
            </c:rich>
          </c:tx>
          <c:layout/>
          <c:overlay val="0"/>
        </c:title>
        <c:numFmt formatCode="General" sourceLinked="1"/>
        <c:majorTickMark val="out"/>
        <c:minorTickMark val="none"/>
        <c:tickLblPos val="nextTo"/>
        <c:crossAx val="-2021571704"/>
        <c:crosses val="autoZero"/>
        <c:crossBetween val="midCat"/>
      </c:valAx>
      <c:valAx>
        <c:axId val="-2021571704"/>
        <c:scaling>
          <c:orientation val="minMax"/>
        </c:scaling>
        <c:delete val="0"/>
        <c:axPos val="l"/>
        <c:majorGridlines/>
        <c:title>
          <c:tx>
            <c:rich>
              <a:bodyPr rot="0" vert="horz"/>
              <a:lstStyle/>
              <a:p>
                <a:pPr>
                  <a:defRPr/>
                </a:pPr>
                <a:r>
                  <a:rPr lang="en-US"/>
                  <a:t>Distance</a:t>
                </a:r>
                <a:br>
                  <a:rPr lang="en-US"/>
                </a:br>
                <a:r>
                  <a:rPr lang="en-US"/>
                  <a:t>(cm)</a:t>
                </a:r>
              </a:p>
            </c:rich>
          </c:tx>
          <c:layout/>
          <c:overlay val="0"/>
        </c:title>
        <c:numFmt formatCode="General" sourceLinked="1"/>
        <c:majorTickMark val="out"/>
        <c:minorTickMark val="none"/>
        <c:tickLblPos val="nextTo"/>
        <c:crossAx val="-2020957064"/>
        <c:crosses val="autoZero"/>
        <c:crossBetween val="midCat"/>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scatterChart>
        <c:scatterStyle val="lineMarker"/>
        <c:varyColors val="0"/>
        <c:ser>
          <c:idx val="0"/>
          <c:order val="0"/>
          <c:spPr>
            <a:ln w="47625">
              <a:noFill/>
            </a:ln>
          </c:spPr>
          <c:xVal>
            <c:numRef>
              <c:f>Sheet1!$A$4:$A$26</c:f>
              <c:numCache>
                <c:formatCode>General</c:formatCode>
                <c:ptCount val="23"/>
                <c:pt idx="0">
                  <c:v>0.12</c:v>
                </c:pt>
                <c:pt idx="1">
                  <c:v>0.16</c:v>
                </c:pt>
                <c:pt idx="2">
                  <c:v>0.2</c:v>
                </c:pt>
                <c:pt idx="3">
                  <c:v>0.24</c:v>
                </c:pt>
                <c:pt idx="4">
                  <c:v>0.28</c:v>
                </c:pt>
                <c:pt idx="5">
                  <c:v>0.32</c:v>
                </c:pt>
                <c:pt idx="6">
                  <c:v>0.36</c:v>
                </c:pt>
                <c:pt idx="7">
                  <c:v>0.4</c:v>
                </c:pt>
                <c:pt idx="8">
                  <c:v>0.44</c:v>
                </c:pt>
                <c:pt idx="9">
                  <c:v>0.48</c:v>
                </c:pt>
                <c:pt idx="10">
                  <c:v>0.52</c:v>
                </c:pt>
                <c:pt idx="11">
                  <c:v>0.56</c:v>
                </c:pt>
                <c:pt idx="12">
                  <c:v>0.6</c:v>
                </c:pt>
                <c:pt idx="13">
                  <c:v>0.64</c:v>
                </c:pt>
                <c:pt idx="14">
                  <c:v>0.68</c:v>
                </c:pt>
                <c:pt idx="15">
                  <c:v>0.72</c:v>
                </c:pt>
                <c:pt idx="16">
                  <c:v>0.76</c:v>
                </c:pt>
                <c:pt idx="17">
                  <c:v>0.8</c:v>
                </c:pt>
                <c:pt idx="18">
                  <c:v>0.84</c:v>
                </c:pt>
                <c:pt idx="19">
                  <c:v>0.88</c:v>
                </c:pt>
                <c:pt idx="20">
                  <c:v>0.92</c:v>
                </c:pt>
                <c:pt idx="21">
                  <c:v>0.96</c:v>
                </c:pt>
                <c:pt idx="22">
                  <c:v>1.0</c:v>
                </c:pt>
              </c:numCache>
            </c:numRef>
          </c:xVal>
          <c:yVal>
            <c:numRef>
              <c:f>Sheet1!$B$4:$B$26</c:f>
              <c:numCache>
                <c:formatCode>General</c:formatCode>
                <c:ptCount val="23"/>
                <c:pt idx="0">
                  <c:v>4.0</c:v>
                </c:pt>
                <c:pt idx="1">
                  <c:v>5.8</c:v>
                </c:pt>
                <c:pt idx="2">
                  <c:v>6.7</c:v>
                </c:pt>
                <c:pt idx="3">
                  <c:v>9.3</c:v>
                </c:pt>
                <c:pt idx="4">
                  <c:v>10.3</c:v>
                </c:pt>
                <c:pt idx="5">
                  <c:v>11.8</c:v>
                </c:pt>
                <c:pt idx="6">
                  <c:v>13.7</c:v>
                </c:pt>
                <c:pt idx="7">
                  <c:v>14.9</c:v>
                </c:pt>
                <c:pt idx="8">
                  <c:v>17.0</c:v>
                </c:pt>
                <c:pt idx="9">
                  <c:v>18.5</c:v>
                </c:pt>
                <c:pt idx="10">
                  <c:v>19.8</c:v>
                </c:pt>
                <c:pt idx="11">
                  <c:v>21.2</c:v>
                </c:pt>
                <c:pt idx="12">
                  <c:v>23.5</c:v>
                </c:pt>
                <c:pt idx="13">
                  <c:v>25.1</c:v>
                </c:pt>
                <c:pt idx="14">
                  <c:v>27.3</c:v>
                </c:pt>
                <c:pt idx="15">
                  <c:v>28.8</c:v>
                </c:pt>
                <c:pt idx="16">
                  <c:v>30.8</c:v>
                </c:pt>
                <c:pt idx="17">
                  <c:v>32.6</c:v>
                </c:pt>
                <c:pt idx="18">
                  <c:v>32.8</c:v>
                </c:pt>
                <c:pt idx="19">
                  <c:v>33.6</c:v>
                </c:pt>
                <c:pt idx="20">
                  <c:v>35.5</c:v>
                </c:pt>
                <c:pt idx="21">
                  <c:v>36.5</c:v>
                </c:pt>
                <c:pt idx="22">
                  <c:v>38.0</c:v>
                </c:pt>
              </c:numCache>
            </c:numRef>
          </c:yVal>
          <c:smooth val="0"/>
        </c:ser>
        <c:dLbls>
          <c:showLegendKey val="0"/>
          <c:showVal val="0"/>
          <c:showCatName val="0"/>
          <c:showSerName val="0"/>
          <c:showPercent val="0"/>
          <c:showBubbleSize val="0"/>
        </c:dLbls>
        <c:axId val="-2015498616"/>
        <c:axId val="-2016312408"/>
      </c:scatterChart>
      <c:valAx>
        <c:axId val="-2015498616"/>
        <c:scaling>
          <c:orientation val="minMax"/>
        </c:scaling>
        <c:delete val="0"/>
        <c:axPos val="b"/>
        <c:title>
          <c:tx>
            <c:rich>
              <a:bodyPr/>
              <a:lstStyle/>
              <a:p>
                <a:pPr>
                  <a:defRPr/>
                </a:pPr>
                <a:r>
                  <a:rPr lang="en-US"/>
                  <a:t>Time</a:t>
                </a:r>
                <a:r>
                  <a:rPr lang="en-US" baseline="0"/>
                  <a:t> (sec)</a:t>
                </a:r>
                <a:endParaRPr lang="en-US"/>
              </a:p>
            </c:rich>
          </c:tx>
          <c:layout/>
          <c:overlay val="0"/>
        </c:title>
        <c:numFmt formatCode="General" sourceLinked="1"/>
        <c:majorTickMark val="out"/>
        <c:minorTickMark val="none"/>
        <c:tickLblPos val="nextTo"/>
        <c:crossAx val="-2016312408"/>
        <c:crosses val="autoZero"/>
        <c:crossBetween val="midCat"/>
      </c:valAx>
      <c:valAx>
        <c:axId val="-2016312408"/>
        <c:scaling>
          <c:orientation val="minMax"/>
        </c:scaling>
        <c:delete val="0"/>
        <c:axPos val="l"/>
        <c:majorGridlines/>
        <c:title>
          <c:tx>
            <c:rich>
              <a:bodyPr rot="0" vert="horz"/>
              <a:lstStyle/>
              <a:p>
                <a:pPr>
                  <a:defRPr/>
                </a:pPr>
                <a:r>
                  <a:rPr lang="en-US"/>
                  <a:t>Distance</a:t>
                </a:r>
                <a:br>
                  <a:rPr lang="en-US"/>
                </a:br>
                <a:r>
                  <a:rPr lang="en-US"/>
                  <a:t>(cm)</a:t>
                </a:r>
              </a:p>
            </c:rich>
          </c:tx>
          <c:layout/>
          <c:overlay val="0"/>
        </c:title>
        <c:numFmt formatCode="General" sourceLinked="1"/>
        <c:majorTickMark val="out"/>
        <c:minorTickMark val="none"/>
        <c:tickLblPos val="nextTo"/>
        <c:crossAx val="-2015498616"/>
        <c:crosses val="autoZero"/>
        <c:crossBetween val="midCat"/>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BD609DFC-B403-AA46-8F5A-49223906C0D9}" type="datetimeFigureOut">
              <a:rPr lang="en-US" smtClean="0"/>
              <a:t>6/9/16</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BD609DFC-B403-AA46-8F5A-49223906C0D9}" type="datetimeFigureOut">
              <a:rPr lang="en-US" smtClean="0"/>
              <a:t>6/9/16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F61711-497C-9C4F-A0F4-8622A3C0DF3A}"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D609DFC-B403-AA46-8F5A-49223906C0D9}" type="datetimeFigureOut">
              <a:rPr lang="en-US" smtClean="0"/>
              <a:t>6/9/16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F61711-497C-9C4F-A0F4-8622A3C0DF3A}"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BD609DFC-B403-AA46-8F5A-49223906C0D9}" type="datetimeFigureOut">
              <a:rPr lang="en-US" smtClean="0"/>
              <a:t>6/9/16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F61711-497C-9C4F-A0F4-8622A3C0DF3A}"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93" y="3733800"/>
            <a:ext cx="325526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BD609DFC-B403-AA46-8F5A-49223906C0D9}" type="datetimeFigureOut">
              <a:rPr lang="en-US" smtClean="0"/>
              <a:t>6/9/16</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dirty="0"/>
          </a:p>
        </p:txBody>
      </p:sp>
      <p:sp>
        <p:nvSpPr>
          <p:cNvPr id="4" name="Text Placeholder 3"/>
          <p:cNvSpPr>
            <a:spLocks noGrp="1"/>
          </p:cNvSpPr>
          <p:nvPr>
            <p:ph type="body" sz="half" idx="2"/>
          </p:nvPr>
        </p:nvSpPr>
        <p:spPr>
          <a:xfrm>
            <a:off x="4169404" y="3995737"/>
            <a:ext cx="3898272"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BD609DFC-B403-AA46-8F5A-49223906C0D9}" type="datetimeFigureOut">
              <a:rPr lang="en-US" smtClean="0"/>
              <a:t>6/9/16</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D5F61711-497C-9C4F-A0F4-8622A3C0DF3A}"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dirty="0"/>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609DFC-B403-AA46-8F5A-49223906C0D9}" type="datetimeFigureOut">
              <a:rPr lang="en-US" smtClean="0"/>
              <a:t>6/9/16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F61711-497C-9C4F-A0F4-8622A3C0DF3A}"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BD609DFC-B403-AA46-8F5A-49223906C0D9}" type="datetimeFigureOut">
              <a:rPr lang="en-US" smtClean="0"/>
              <a:t>6/9/16</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D5F61711-497C-9C4F-A0F4-8622A3C0DF3A}"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dirty="0"/>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BD609DFC-B403-AA46-8F5A-49223906C0D9}" type="datetimeFigureOut">
              <a:rPr lang="en-US" smtClean="0"/>
              <a:t>6/9/16</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D5F61711-497C-9C4F-A0F4-8622A3C0DF3A}"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dirty="0"/>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dirty="0"/>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dirty="0"/>
          </a:p>
        </p:txBody>
      </p:sp>
      <p:sp>
        <p:nvSpPr>
          <p:cNvPr id="4" name="Text Placeholder 3"/>
          <p:cNvSpPr>
            <a:spLocks noGrp="1"/>
          </p:cNvSpPr>
          <p:nvPr>
            <p:ph type="body" sz="half" idx="2"/>
          </p:nvPr>
        </p:nvSpPr>
        <p:spPr>
          <a:xfrm>
            <a:off x="4953000" y="3995737"/>
            <a:ext cx="3108960"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BD609DFC-B403-AA46-8F5A-49223906C0D9}" type="datetimeFigureOut">
              <a:rPr lang="en-US" smtClean="0"/>
              <a:t>6/9/16</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D5F61711-497C-9C4F-A0F4-8622A3C0DF3A}"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dirty="0"/>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D609DFC-B403-AA46-8F5A-49223906C0D9}" type="datetimeFigureOut">
              <a:rPr lang="en-US" smtClean="0"/>
              <a:t>6/9/16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F61711-497C-9C4F-A0F4-8622A3C0DF3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D609DFC-B403-AA46-8F5A-49223906C0D9}" type="datetimeFigureOut">
              <a:rPr lang="en-US" smtClean="0"/>
              <a:t>6/9/16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F61711-497C-9C4F-A0F4-8622A3C0DF3A}"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D609DFC-B403-AA46-8F5A-49223906C0D9}" type="datetimeFigureOut">
              <a:rPr lang="en-US" smtClean="0"/>
              <a:t>6/9/16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F61711-497C-9C4F-A0F4-8622A3C0DF3A}"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D609DFC-B403-AA46-8F5A-49223906C0D9}" type="datetimeFigureOut">
              <a:rPr lang="en-US" smtClean="0"/>
              <a:t>6/9/16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F61711-497C-9C4F-A0F4-8622A3C0DF3A}"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BD609DFC-B403-AA46-8F5A-49223906C0D9}" type="datetimeFigureOut">
              <a:rPr lang="en-US" smtClean="0"/>
              <a:t>6/9/16</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dirty="0"/>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dirty="0"/>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BD609DFC-B403-AA46-8F5A-49223906C0D9}" type="datetimeFigureOut">
              <a:rPr lang="en-US" smtClean="0"/>
              <a:t>6/9/16</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D5F61711-497C-9C4F-A0F4-8622A3C0DF3A}"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D609DFC-B403-AA46-8F5A-49223906C0D9}" type="datetimeFigureOut">
              <a:rPr lang="en-US" smtClean="0"/>
              <a:t>6/9/16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F61711-497C-9C4F-A0F4-8622A3C0DF3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BD609DFC-B403-AA46-8F5A-49223906C0D9}" type="datetimeFigureOut">
              <a:rPr lang="en-US" smtClean="0"/>
              <a:t>6/9/16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F61711-497C-9C4F-A0F4-8622A3C0DF3A}"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D609DFC-B403-AA46-8F5A-49223906C0D9}" type="datetimeFigureOut">
              <a:rPr lang="en-US" smtClean="0"/>
              <a:t>6/9/16</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D5F61711-497C-9C4F-A0F4-8622A3C0DF3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D609DFC-B403-AA46-8F5A-49223906C0D9}" type="datetimeFigureOut">
              <a:rPr lang="en-US" smtClean="0"/>
              <a:t>6/9/16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F61711-497C-9C4F-A0F4-8622A3C0DF3A}"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1.jpe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2"/>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BD609DFC-B403-AA46-8F5A-49223906C0D9}" type="datetimeFigureOut">
              <a:rPr lang="en-US" smtClean="0"/>
              <a:t>6/9/16</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D5F61711-497C-9C4F-A0F4-8622A3C0DF3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3.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4.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200" dirty="0" smtClean="0"/>
              <a:t>Math Module 1</a:t>
            </a:r>
            <a:endParaRPr lang="en-US" sz="3200" dirty="0"/>
          </a:p>
        </p:txBody>
      </p:sp>
      <p:sp>
        <p:nvSpPr>
          <p:cNvPr id="3" name="Subtitle 2"/>
          <p:cNvSpPr>
            <a:spLocks noGrp="1"/>
          </p:cNvSpPr>
          <p:nvPr>
            <p:ph type="subTitle" idx="1"/>
          </p:nvPr>
        </p:nvSpPr>
        <p:spPr/>
        <p:txBody>
          <a:bodyPr>
            <a:normAutofit fontScale="77500" lnSpcReduction="20000"/>
          </a:bodyPr>
          <a:lstStyle/>
          <a:p>
            <a:r>
              <a:rPr lang="en-US" sz="3200" dirty="0" smtClean="0"/>
              <a:t>Rates of Change</a:t>
            </a:r>
          </a:p>
          <a:p>
            <a:r>
              <a:rPr lang="en-US" sz="3200" dirty="0" smtClean="0"/>
              <a:t>&amp; Mathematical Models</a:t>
            </a:r>
            <a:endParaRPr lang="en-US" sz="3200" dirty="0"/>
          </a:p>
        </p:txBody>
      </p:sp>
      <p:pic>
        <p:nvPicPr>
          <p:cNvPr id="6" name="Picture 5"/>
          <p:cNvPicPr>
            <a:picLocks noChangeAspect="1"/>
          </p:cNvPicPr>
          <p:nvPr/>
        </p:nvPicPr>
        <p:blipFill>
          <a:blip r:embed="rId2"/>
          <a:stretch>
            <a:fillRect/>
          </a:stretch>
        </p:blipFill>
        <p:spPr>
          <a:xfrm>
            <a:off x="691561" y="658361"/>
            <a:ext cx="3484304" cy="3484304"/>
          </a:xfrm>
          <a:prstGeom prst="rect">
            <a:avLst/>
          </a:prstGeom>
        </p:spPr>
      </p:pic>
    </p:spTree>
    <p:extLst>
      <p:ext uri="{BB962C8B-B14F-4D97-AF65-F5344CB8AC3E}">
        <p14:creationId xmlns:p14="http://schemas.microsoft.com/office/powerpoint/2010/main" val="211965504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Average</a:t>
            </a:r>
            <a:br>
              <a:rPr lang="en-US" dirty="0" smtClean="0"/>
            </a:br>
            <a:r>
              <a:rPr lang="en-US" dirty="0"/>
              <a:t>	</a:t>
            </a:r>
            <a:r>
              <a:rPr lang="en-US" dirty="0" smtClean="0"/>
              <a:t>Rates of Change</a:t>
            </a:r>
            <a:endParaRPr lang="en-US" dirty="0"/>
          </a:p>
        </p:txBody>
      </p:sp>
      <p:sp>
        <p:nvSpPr>
          <p:cNvPr id="3" name="Content Placeholder 2"/>
          <p:cNvSpPr>
            <a:spLocks noGrp="1"/>
          </p:cNvSpPr>
          <p:nvPr>
            <p:ph idx="1"/>
          </p:nvPr>
        </p:nvSpPr>
        <p:spPr/>
        <p:txBody>
          <a:bodyPr/>
          <a:lstStyle/>
          <a:p>
            <a:r>
              <a:rPr lang="en-US" dirty="0" smtClean="0"/>
              <a:t>The </a:t>
            </a:r>
            <a:r>
              <a:rPr lang="en-US" b="1" dirty="0" smtClean="0"/>
              <a:t>average rate of change</a:t>
            </a:r>
            <a:r>
              <a:rPr lang="en-US" dirty="0" smtClean="0"/>
              <a:t> over and interval is the quotient of the change in one variable divided by the change in the other variable.</a:t>
            </a:r>
          </a:p>
          <a:p>
            <a:r>
              <a:rPr lang="en-US" dirty="0" smtClean="0"/>
              <a:t>Example: If the robot is 10 cm from the wall at 0.5 seconds and 16 cm from the wall at 0.7 seconds then the average rate of change over the time between 0.5 and 0.7 seconds is</a:t>
            </a:r>
          </a:p>
          <a:p>
            <a:endParaRPr lang="en-US" dirty="0"/>
          </a:p>
          <a:p>
            <a:endParaRPr lang="en-US" dirty="0"/>
          </a:p>
          <a:p>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442849174"/>
              </p:ext>
            </p:extLst>
          </p:nvPr>
        </p:nvGraphicFramePr>
        <p:xfrm>
          <a:off x="2513013" y="4473575"/>
          <a:ext cx="4114800" cy="923925"/>
        </p:xfrm>
        <a:graphic>
          <a:graphicData uri="http://schemas.openxmlformats.org/presentationml/2006/ole">
            <mc:AlternateContent xmlns:mc="http://schemas.openxmlformats.org/markup-compatibility/2006">
              <mc:Choice xmlns:v="urn:schemas-microsoft-com:vml" Requires="v">
                <p:oleObj spid="_x0000_s6162" name="Equation" r:id="rId3" imgW="1752600" imgH="393700" progId="Equation.3">
                  <p:embed/>
                </p:oleObj>
              </mc:Choice>
              <mc:Fallback>
                <p:oleObj name="Equation" r:id="rId3" imgW="1752600" imgH="393700" progId="Equation.3">
                  <p:embed/>
                  <p:pic>
                    <p:nvPicPr>
                      <p:cNvPr id="0" name=""/>
                      <p:cNvPicPr/>
                      <p:nvPr/>
                    </p:nvPicPr>
                    <p:blipFill>
                      <a:blip r:embed="rId4"/>
                      <a:stretch>
                        <a:fillRect/>
                      </a:stretch>
                    </p:blipFill>
                    <p:spPr>
                      <a:xfrm>
                        <a:off x="2513013" y="4473575"/>
                        <a:ext cx="4114800" cy="923925"/>
                      </a:xfrm>
                      <a:prstGeom prst="rect">
                        <a:avLst/>
                      </a:prstGeom>
                    </p:spPr>
                  </p:pic>
                </p:oleObj>
              </mc:Fallback>
            </mc:AlternateContent>
          </a:graphicData>
        </a:graphic>
      </p:graphicFrame>
    </p:spTree>
    <p:extLst>
      <p:ext uri="{BB962C8B-B14F-4D97-AF65-F5344CB8AC3E}">
        <p14:creationId xmlns:p14="http://schemas.microsoft.com/office/powerpoint/2010/main" val="360073478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Graphing</a:t>
            </a:r>
            <a:br>
              <a:rPr lang="en-US" dirty="0" smtClean="0"/>
            </a:br>
            <a:r>
              <a:rPr lang="en-US" dirty="0"/>
              <a:t>	</a:t>
            </a:r>
            <a:r>
              <a:rPr lang="en-US" dirty="0" smtClean="0"/>
              <a:t>Distance VS Time</a:t>
            </a:r>
            <a:endParaRPr lang="en-US" dirty="0"/>
          </a:p>
        </p:txBody>
      </p:sp>
      <p:sp>
        <p:nvSpPr>
          <p:cNvPr id="3" name="Content Placeholder 2"/>
          <p:cNvSpPr>
            <a:spLocks noGrp="1"/>
          </p:cNvSpPr>
          <p:nvPr>
            <p:ph idx="1"/>
          </p:nvPr>
        </p:nvSpPr>
        <p:spPr/>
        <p:txBody>
          <a:bodyPr>
            <a:normAutofit lnSpcReduction="10000"/>
          </a:bodyPr>
          <a:lstStyle/>
          <a:p>
            <a:r>
              <a:rPr lang="en-US" dirty="0" smtClean="0"/>
              <a:t>We can graph distance VS time.</a:t>
            </a:r>
          </a:p>
          <a:p>
            <a:endParaRPr lang="en-US" dirty="0"/>
          </a:p>
          <a:p>
            <a:endParaRPr lang="en-US" dirty="0" smtClean="0"/>
          </a:p>
          <a:p>
            <a:endParaRPr lang="en-US" dirty="0"/>
          </a:p>
          <a:p>
            <a:endParaRPr lang="en-US" dirty="0" smtClean="0"/>
          </a:p>
          <a:p>
            <a:endParaRPr lang="en-US" dirty="0"/>
          </a:p>
          <a:p>
            <a:r>
              <a:rPr lang="en-US" dirty="0" smtClean="0"/>
              <a:t>This generally appears to be a line</a:t>
            </a:r>
          </a:p>
          <a:p>
            <a:r>
              <a:rPr lang="en-US" dirty="0" smtClean="0"/>
              <a:t>It took the robot 0.1 sec or so to start moving.</a:t>
            </a:r>
            <a:endParaRPr lang="en-US" dirty="0"/>
          </a:p>
        </p:txBody>
      </p:sp>
      <p:graphicFrame>
        <p:nvGraphicFramePr>
          <p:cNvPr id="6" name="Chart 5"/>
          <p:cNvGraphicFramePr>
            <a:graphicFrameLocks/>
          </p:cNvGraphicFramePr>
          <p:nvPr>
            <p:extLst>
              <p:ext uri="{D42A27DB-BD31-4B8C-83A1-F6EECF244321}">
                <p14:modId xmlns:p14="http://schemas.microsoft.com/office/powerpoint/2010/main" val="369924748"/>
              </p:ext>
            </p:extLst>
          </p:nvPr>
        </p:nvGraphicFramePr>
        <p:xfrm>
          <a:off x="2286000" y="2599619"/>
          <a:ext cx="4572000" cy="2743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4722004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Graphing</a:t>
            </a:r>
            <a:br>
              <a:rPr lang="en-US" dirty="0" smtClean="0"/>
            </a:br>
            <a:r>
              <a:rPr lang="en-US" dirty="0"/>
              <a:t>	</a:t>
            </a:r>
            <a:r>
              <a:rPr lang="en-US" dirty="0" smtClean="0"/>
              <a:t>Distance VS Time</a:t>
            </a:r>
            <a:endParaRPr lang="en-US" dirty="0"/>
          </a:p>
        </p:txBody>
      </p:sp>
      <p:sp>
        <p:nvSpPr>
          <p:cNvPr id="3" name="Content Placeholder 2"/>
          <p:cNvSpPr>
            <a:spLocks noGrp="1"/>
          </p:cNvSpPr>
          <p:nvPr>
            <p:ph idx="1"/>
          </p:nvPr>
        </p:nvSpPr>
        <p:spPr/>
        <p:txBody>
          <a:bodyPr/>
          <a:lstStyle/>
          <a:p>
            <a:r>
              <a:rPr lang="en-US" dirty="0" smtClean="0"/>
              <a:t>Beginning at time 0.12 (discarding the first 3 measurements) we get the following graph.</a:t>
            </a:r>
          </a:p>
          <a:p>
            <a:endParaRPr lang="en-US" dirty="0"/>
          </a:p>
          <a:p>
            <a:endParaRPr lang="en-US" dirty="0" smtClean="0"/>
          </a:p>
          <a:p>
            <a:endParaRPr lang="en-US" dirty="0"/>
          </a:p>
          <a:p>
            <a:endParaRPr lang="en-US" dirty="0" smtClean="0"/>
          </a:p>
          <a:p>
            <a:endParaRPr lang="en-US" dirty="0"/>
          </a:p>
          <a:p>
            <a:r>
              <a:rPr lang="en-US" dirty="0" smtClean="0"/>
              <a:t>This appears to be generally linear.</a:t>
            </a:r>
          </a:p>
          <a:p>
            <a:endParaRPr lang="en-US" dirty="0"/>
          </a:p>
          <a:p>
            <a:endParaRPr lang="en-US" dirty="0" smtClean="0"/>
          </a:p>
          <a:p>
            <a:endParaRPr lang="en-US" dirty="0"/>
          </a:p>
          <a:p>
            <a:endParaRPr lang="en-US" dirty="0" smtClean="0"/>
          </a:p>
          <a:p>
            <a:endParaRPr lang="en-US" dirty="0"/>
          </a:p>
          <a:p>
            <a:pPr marL="0" indent="0">
              <a:buNone/>
            </a:pPr>
            <a:endParaRPr lang="en-US" dirty="0"/>
          </a:p>
        </p:txBody>
      </p:sp>
      <p:graphicFrame>
        <p:nvGraphicFramePr>
          <p:cNvPr id="6" name="Chart 5"/>
          <p:cNvGraphicFramePr>
            <a:graphicFrameLocks/>
          </p:cNvGraphicFramePr>
          <p:nvPr>
            <p:extLst>
              <p:ext uri="{D42A27DB-BD31-4B8C-83A1-F6EECF244321}">
                <p14:modId xmlns:p14="http://schemas.microsoft.com/office/powerpoint/2010/main" val="56061463"/>
              </p:ext>
            </p:extLst>
          </p:nvPr>
        </p:nvGraphicFramePr>
        <p:xfrm>
          <a:off x="2286000" y="2813652"/>
          <a:ext cx="4572000" cy="2743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8467643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Average</a:t>
            </a:r>
            <a:br>
              <a:rPr lang="en-US" dirty="0" smtClean="0"/>
            </a:br>
            <a:r>
              <a:rPr lang="en-US" dirty="0"/>
              <a:t>	</a:t>
            </a:r>
            <a:r>
              <a:rPr lang="en-US" dirty="0" smtClean="0"/>
              <a:t>Rate of Change</a:t>
            </a:r>
            <a:endParaRPr lang="en-US" dirty="0"/>
          </a:p>
        </p:txBody>
      </p:sp>
      <p:sp>
        <p:nvSpPr>
          <p:cNvPr id="3" name="Content Placeholder 2"/>
          <p:cNvSpPr>
            <a:spLocks noGrp="1"/>
          </p:cNvSpPr>
          <p:nvPr>
            <p:ph idx="1"/>
          </p:nvPr>
        </p:nvSpPr>
        <p:spPr/>
        <p:txBody>
          <a:bodyPr/>
          <a:lstStyle/>
          <a:p>
            <a:r>
              <a:rPr lang="en-US" dirty="0" smtClean="0"/>
              <a:t>Computing the average of the time from 0.12 sec (4.6 cm) to 0.96 sec (39.1 cm) produces the following rate of change.</a:t>
            </a:r>
          </a:p>
          <a:p>
            <a:endParaRPr lang="en-US" dirty="0"/>
          </a:p>
          <a:p>
            <a:endParaRPr lang="en-US" dirty="0" smtClean="0"/>
          </a:p>
          <a:p>
            <a:pPr marL="0" indent="0">
              <a:buNone/>
            </a:pPr>
            <a:endParaRPr lang="en-US" dirty="0" smtClean="0"/>
          </a:p>
          <a:p>
            <a:endParaRPr lang="en-US" dirty="0"/>
          </a:p>
          <a:p>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876621706"/>
              </p:ext>
            </p:extLst>
          </p:nvPr>
        </p:nvGraphicFramePr>
        <p:xfrm>
          <a:off x="2752725" y="3046413"/>
          <a:ext cx="3606800" cy="677862"/>
        </p:xfrm>
        <a:graphic>
          <a:graphicData uri="http://schemas.openxmlformats.org/presentationml/2006/ole">
            <mc:AlternateContent xmlns:mc="http://schemas.openxmlformats.org/markup-compatibility/2006">
              <mc:Choice xmlns:v="urn:schemas-microsoft-com:vml" Requires="v">
                <p:oleObj spid="_x0000_s7186" name="Equation" r:id="rId3" imgW="2095500" imgH="393700" progId="Equation.3">
                  <p:embed/>
                </p:oleObj>
              </mc:Choice>
              <mc:Fallback>
                <p:oleObj name="Equation" r:id="rId3" imgW="2095500" imgH="393700" progId="Equation.3">
                  <p:embed/>
                  <p:pic>
                    <p:nvPicPr>
                      <p:cNvPr id="0" name=""/>
                      <p:cNvPicPr/>
                      <p:nvPr/>
                    </p:nvPicPr>
                    <p:blipFill>
                      <a:blip r:embed="rId4"/>
                      <a:stretch>
                        <a:fillRect/>
                      </a:stretch>
                    </p:blipFill>
                    <p:spPr>
                      <a:xfrm>
                        <a:off x="2752725" y="3046413"/>
                        <a:ext cx="3606800" cy="677862"/>
                      </a:xfrm>
                      <a:prstGeom prst="rect">
                        <a:avLst/>
                      </a:prstGeom>
                    </p:spPr>
                  </p:pic>
                </p:oleObj>
              </mc:Fallback>
            </mc:AlternateContent>
          </a:graphicData>
        </a:graphic>
      </p:graphicFrame>
    </p:spTree>
    <p:extLst>
      <p:ext uri="{BB962C8B-B14F-4D97-AF65-F5344CB8AC3E}">
        <p14:creationId xmlns:p14="http://schemas.microsoft.com/office/powerpoint/2010/main" val="397811428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a:t>
            </a:r>
            <a:br>
              <a:rPr lang="en-US" dirty="0" smtClean="0"/>
            </a:br>
            <a:r>
              <a:rPr lang="en-US" dirty="0"/>
              <a:t>	</a:t>
            </a:r>
            <a:r>
              <a:rPr lang="en-US" dirty="0" smtClean="0"/>
              <a:t>Approach</a:t>
            </a:r>
            <a:endParaRPr lang="en-US" dirty="0"/>
          </a:p>
        </p:txBody>
      </p:sp>
      <p:sp>
        <p:nvSpPr>
          <p:cNvPr id="3" name="Content Placeholder 2"/>
          <p:cNvSpPr>
            <a:spLocks noGrp="1"/>
          </p:cNvSpPr>
          <p:nvPr>
            <p:ph idx="1"/>
          </p:nvPr>
        </p:nvSpPr>
        <p:spPr/>
        <p:txBody>
          <a:bodyPr/>
          <a:lstStyle/>
          <a:p>
            <a:r>
              <a:rPr lang="en-US" dirty="0" smtClean="0"/>
              <a:t>We can </a:t>
            </a:r>
            <a:r>
              <a:rPr lang="en-US" dirty="0" smtClean="0"/>
              <a:t>also approach </a:t>
            </a:r>
            <a:r>
              <a:rPr lang="en-US" dirty="0" smtClean="0"/>
              <a:t>this problem from the design end.</a:t>
            </a:r>
          </a:p>
          <a:p>
            <a:r>
              <a:rPr lang="en-US" dirty="0" smtClean="0"/>
              <a:t>The rate of rotations on the motors was set to 700 degrees per second.</a:t>
            </a:r>
          </a:p>
          <a:p>
            <a:r>
              <a:rPr lang="en-US" dirty="0" smtClean="0"/>
              <a:t>The wheels on the robot have a diameter of 5.6 cm (they even have 56 x 28 written on the side of the tire, 56 mm is the diameter 28 mm is the width).</a:t>
            </a:r>
          </a:p>
          <a:p>
            <a:r>
              <a:rPr lang="en-US" dirty="0" smtClean="0"/>
              <a:t>What rate of change would we expect for the robot?</a:t>
            </a:r>
            <a:endParaRPr lang="en-US" dirty="0"/>
          </a:p>
          <a:p>
            <a:endParaRPr lang="en-US" dirty="0"/>
          </a:p>
        </p:txBody>
      </p:sp>
    </p:spTree>
    <p:extLst>
      <p:ext uri="{BB962C8B-B14F-4D97-AF65-F5344CB8AC3E}">
        <p14:creationId xmlns:p14="http://schemas.microsoft.com/office/powerpoint/2010/main" val="340996255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Expected</a:t>
            </a:r>
            <a:br>
              <a:rPr lang="en-US" dirty="0" smtClean="0"/>
            </a:br>
            <a:r>
              <a:rPr lang="en-US" dirty="0"/>
              <a:t>	</a:t>
            </a:r>
            <a:r>
              <a:rPr lang="en-US" dirty="0" smtClean="0"/>
              <a:t>Velocity</a:t>
            </a:r>
            <a:endParaRPr lang="en-US" dirty="0"/>
          </a:p>
        </p:txBody>
      </p:sp>
      <p:sp>
        <p:nvSpPr>
          <p:cNvPr id="3" name="Content Placeholder 2"/>
          <p:cNvSpPr>
            <a:spLocks noGrp="1"/>
          </p:cNvSpPr>
          <p:nvPr>
            <p:ph idx="1"/>
          </p:nvPr>
        </p:nvSpPr>
        <p:spPr/>
        <p:txBody>
          <a:bodyPr/>
          <a:lstStyle/>
          <a:p>
            <a:r>
              <a:rPr lang="en-US" dirty="0" smtClean="0"/>
              <a:t>The robot should move 5.6 π for each wheel revolution (circumference of a circle).</a:t>
            </a:r>
          </a:p>
          <a:p>
            <a:r>
              <a:rPr lang="en-US" dirty="0" smtClean="0"/>
              <a:t>If our robot is rotating its wheels at 700 degrees / second, in one second would would expect to travel 700/360 = 1.944 wheel revolutions.</a:t>
            </a:r>
          </a:p>
          <a:p>
            <a:r>
              <a:rPr lang="en-US" dirty="0" smtClean="0"/>
              <a:t>In one second we expect the robot to move 1.944 </a:t>
            </a:r>
            <a:r>
              <a:rPr lang="en-US" dirty="0"/>
              <a:t>(5.6 </a:t>
            </a:r>
            <a:r>
              <a:rPr lang="en-US" dirty="0" smtClean="0"/>
              <a:t>π) =  34.2 cm / sec.</a:t>
            </a:r>
          </a:p>
          <a:p>
            <a:r>
              <a:rPr lang="en-US" dirty="0" smtClean="0"/>
              <a:t>The observed velocity was 38.63 cm / sec. What could be the source of the discrepancy?</a:t>
            </a:r>
            <a:endParaRPr lang="en-US" dirty="0"/>
          </a:p>
          <a:p>
            <a:endParaRPr lang="en-US" dirty="0"/>
          </a:p>
        </p:txBody>
      </p:sp>
    </p:spTree>
    <p:extLst>
      <p:ext uri="{BB962C8B-B14F-4D97-AF65-F5344CB8AC3E}">
        <p14:creationId xmlns:p14="http://schemas.microsoft.com/office/powerpoint/2010/main" val="351141271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Wheel </a:t>
            </a:r>
            <a:br>
              <a:rPr lang="en-US" dirty="0" smtClean="0"/>
            </a:br>
            <a:r>
              <a:rPr lang="en-US" dirty="0"/>
              <a:t>	</a:t>
            </a:r>
            <a:r>
              <a:rPr lang="en-US" dirty="0" smtClean="0"/>
              <a:t>Model</a:t>
            </a:r>
            <a:endParaRPr lang="en-US" dirty="0"/>
          </a:p>
        </p:txBody>
      </p:sp>
      <p:sp>
        <p:nvSpPr>
          <p:cNvPr id="3" name="Content Placeholder 2"/>
          <p:cNvSpPr>
            <a:spLocks noGrp="1"/>
          </p:cNvSpPr>
          <p:nvPr>
            <p:ph idx="1"/>
          </p:nvPr>
        </p:nvSpPr>
        <p:spPr/>
        <p:txBody>
          <a:bodyPr/>
          <a:lstStyle/>
          <a:p>
            <a:r>
              <a:rPr lang="en-US" dirty="0" smtClean="0"/>
              <a:t>Suppose we want our robot to turn 90 degrees.</a:t>
            </a:r>
          </a:p>
          <a:p>
            <a:r>
              <a:rPr lang="en-US" dirty="0" smtClean="0"/>
              <a:t>Here is a picture of our robot with some useful measurements.</a:t>
            </a:r>
            <a:endParaRPr lang="en-US" dirty="0"/>
          </a:p>
        </p:txBody>
      </p:sp>
      <p:pic>
        <p:nvPicPr>
          <p:cNvPr id="7" name="Picture 6"/>
          <p:cNvPicPr>
            <a:picLocks noChangeAspect="1"/>
          </p:cNvPicPr>
          <p:nvPr/>
        </p:nvPicPr>
        <p:blipFill>
          <a:blip r:embed="rId2"/>
          <a:stretch>
            <a:fillRect/>
          </a:stretch>
        </p:blipFill>
        <p:spPr>
          <a:xfrm>
            <a:off x="1535763" y="3424540"/>
            <a:ext cx="5461772" cy="3273446"/>
          </a:xfrm>
          <a:prstGeom prst="rect">
            <a:avLst/>
          </a:prstGeom>
        </p:spPr>
      </p:pic>
    </p:spTree>
    <p:extLst>
      <p:ext uri="{BB962C8B-B14F-4D97-AF65-F5344CB8AC3E}">
        <p14:creationId xmlns:p14="http://schemas.microsoft.com/office/powerpoint/2010/main" val="40084629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Wheel</a:t>
            </a:r>
            <a:br>
              <a:rPr lang="en-US" dirty="0" smtClean="0"/>
            </a:br>
            <a:r>
              <a:rPr lang="en-US" dirty="0"/>
              <a:t>	</a:t>
            </a:r>
            <a:r>
              <a:rPr lang="en-US" dirty="0" smtClean="0"/>
              <a:t>Model</a:t>
            </a:r>
            <a:endParaRPr lang="en-US" dirty="0"/>
          </a:p>
        </p:txBody>
      </p:sp>
      <p:sp>
        <p:nvSpPr>
          <p:cNvPr id="3" name="Content Placeholder 2"/>
          <p:cNvSpPr>
            <a:spLocks noGrp="1"/>
          </p:cNvSpPr>
          <p:nvPr>
            <p:ph idx="1"/>
          </p:nvPr>
        </p:nvSpPr>
        <p:spPr>
          <a:xfrm>
            <a:off x="498474" y="1981200"/>
            <a:ext cx="7556313" cy="4414833"/>
          </a:xfrm>
        </p:spPr>
        <p:txBody>
          <a:bodyPr/>
          <a:lstStyle/>
          <a:p>
            <a:r>
              <a:rPr lang="en-US" dirty="0" smtClean="0"/>
              <a:t>The easiest way to turn to the right would be to drive the left wheel while holding the right will still.</a:t>
            </a:r>
          </a:p>
          <a:p>
            <a:r>
              <a:rPr lang="en-US" dirty="0" smtClean="0"/>
              <a:t>How many degrees should we have the left wheel turn to get close to 90 degrees?</a:t>
            </a:r>
          </a:p>
          <a:p>
            <a:r>
              <a:rPr lang="en-US" dirty="0" smtClean="0"/>
              <a:t>To answer this there are several things to consider.</a:t>
            </a:r>
          </a:p>
          <a:p>
            <a:pPr lvl="1"/>
            <a:r>
              <a:rPr lang="en-US" dirty="0" smtClean="0"/>
              <a:t>What distance will the left wheel need to travel?</a:t>
            </a:r>
          </a:p>
          <a:p>
            <a:pPr lvl="1"/>
            <a:r>
              <a:rPr lang="en-US" dirty="0" smtClean="0"/>
              <a:t>How many degrees of wheel rotation will this take?</a:t>
            </a:r>
          </a:p>
          <a:p>
            <a:pPr lvl="1"/>
            <a:r>
              <a:rPr lang="en-US" dirty="0" smtClean="0"/>
              <a:t>Where on the right tire will the robot pivot?</a:t>
            </a:r>
          </a:p>
          <a:p>
            <a:pPr lvl="2"/>
            <a:r>
              <a:rPr lang="en-US" dirty="0" smtClean="0"/>
              <a:t>Outside edge?</a:t>
            </a:r>
          </a:p>
          <a:p>
            <a:pPr lvl="2"/>
            <a:r>
              <a:rPr lang="en-US" dirty="0" smtClean="0"/>
              <a:t>Inside edge?</a:t>
            </a:r>
          </a:p>
          <a:p>
            <a:pPr lvl="2"/>
            <a:r>
              <a:rPr lang="en-US" dirty="0" smtClean="0"/>
              <a:t>Middle?</a:t>
            </a:r>
          </a:p>
        </p:txBody>
      </p:sp>
    </p:spTree>
    <p:extLst>
      <p:ext uri="{BB962C8B-B14F-4D97-AF65-F5344CB8AC3E}">
        <p14:creationId xmlns:p14="http://schemas.microsoft.com/office/powerpoint/2010/main" val="11195692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Distance for the</a:t>
            </a:r>
            <a:br>
              <a:rPr lang="en-US" dirty="0" smtClean="0"/>
            </a:br>
            <a:r>
              <a:rPr lang="en-US" dirty="0"/>
              <a:t>	</a:t>
            </a:r>
            <a:r>
              <a:rPr lang="en-US" dirty="0" smtClean="0"/>
              <a:t>Left Wheel</a:t>
            </a:r>
            <a:endParaRPr lang="en-US" dirty="0"/>
          </a:p>
        </p:txBody>
      </p:sp>
      <p:pic>
        <p:nvPicPr>
          <p:cNvPr id="8" name="Picture 7"/>
          <p:cNvPicPr>
            <a:picLocks noChangeAspect="1"/>
          </p:cNvPicPr>
          <p:nvPr/>
        </p:nvPicPr>
        <p:blipFill>
          <a:blip r:embed="rId2"/>
          <a:stretch>
            <a:fillRect/>
          </a:stretch>
        </p:blipFill>
        <p:spPr>
          <a:xfrm>
            <a:off x="2091423" y="1766452"/>
            <a:ext cx="4344698" cy="4592135"/>
          </a:xfrm>
          <a:prstGeom prst="rect">
            <a:avLst/>
          </a:prstGeom>
        </p:spPr>
      </p:pic>
    </p:spTree>
    <p:extLst>
      <p:ext uri="{BB962C8B-B14F-4D97-AF65-F5344CB8AC3E}">
        <p14:creationId xmlns:p14="http://schemas.microsoft.com/office/powerpoint/2010/main" val="25155646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Distance for the</a:t>
            </a:r>
            <a:br>
              <a:rPr lang="en-US" dirty="0" smtClean="0"/>
            </a:br>
            <a:r>
              <a:rPr lang="en-US" dirty="0"/>
              <a:t>	</a:t>
            </a:r>
            <a:r>
              <a:rPr lang="en-US" dirty="0" smtClean="0"/>
              <a:t>Left Wheel</a:t>
            </a:r>
            <a:endParaRPr lang="en-US" dirty="0"/>
          </a:p>
        </p:txBody>
      </p:sp>
      <p:sp>
        <p:nvSpPr>
          <p:cNvPr id="3" name="Content Placeholder 2"/>
          <p:cNvSpPr>
            <a:spLocks noGrp="1"/>
          </p:cNvSpPr>
          <p:nvPr>
            <p:ph idx="1"/>
          </p:nvPr>
        </p:nvSpPr>
        <p:spPr/>
        <p:txBody>
          <a:bodyPr/>
          <a:lstStyle/>
          <a:p>
            <a:r>
              <a:rPr lang="en-US" dirty="0" smtClean="0"/>
              <a:t>Assume the right wheel pivots in the middle, the radius of the arc the center of the left wheel travels has a radius of </a:t>
            </a:r>
            <a:br>
              <a:rPr lang="en-US" dirty="0" smtClean="0"/>
            </a:br>
            <a:r>
              <a:rPr lang="en-US" dirty="0" smtClean="0"/>
              <a:t>			9.3 + 2.8 = 12.1 cm</a:t>
            </a:r>
          </a:p>
          <a:p>
            <a:r>
              <a:rPr lang="en-US" dirty="0" smtClean="0"/>
              <a:t>The circumference of a circle with this radius is </a:t>
            </a:r>
            <a:r>
              <a:rPr lang="en-US" dirty="0"/>
              <a:t>be </a:t>
            </a:r>
            <a:r>
              <a:rPr lang="en-US" dirty="0" smtClean="0"/>
              <a:t/>
            </a:r>
            <a:br>
              <a:rPr lang="en-US" dirty="0" smtClean="0"/>
            </a:br>
            <a:r>
              <a:rPr lang="en-US" dirty="0" smtClean="0"/>
              <a:t>			2 </a:t>
            </a:r>
            <a:r>
              <a:rPr lang="en-US" dirty="0"/>
              <a:t>π 12.1 </a:t>
            </a:r>
            <a:r>
              <a:rPr lang="en-US" dirty="0" smtClean="0"/>
              <a:t>= 76.03 cm</a:t>
            </a:r>
          </a:p>
          <a:p>
            <a:r>
              <a:rPr lang="en-US" dirty="0" smtClean="0"/>
              <a:t>The left wheel will travel through ¼ of a circle so the distance </a:t>
            </a:r>
            <a:r>
              <a:rPr lang="en-US" dirty="0" smtClean="0"/>
              <a:t>it travels </a:t>
            </a:r>
            <a:r>
              <a:rPr lang="en-US" dirty="0" smtClean="0"/>
              <a:t>will be </a:t>
            </a:r>
            <a:br>
              <a:rPr lang="en-US" dirty="0" smtClean="0"/>
            </a:br>
            <a:r>
              <a:rPr lang="en-US" dirty="0" smtClean="0"/>
              <a:t>			76.03 / 4 = 19 cm</a:t>
            </a:r>
            <a:endParaRPr lang="en-US" dirty="0"/>
          </a:p>
        </p:txBody>
      </p:sp>
    </p:spTree>
    <p:extLst>
      <p:ext uri="{BB962C8B-B14F-4D97-AF65-F5344CB8AC3E}">
        <p14:creationId xmlns:p14="http://schemas.microsoft.com/office/powerpoint/2010/main" val="362089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STEM</a:t>
            </a:r>
            <a:br>
              <a:rPr lang="en-US" dirty="0" smtClean="0"/>
            </a:br>
            <a:r>
              <a:rPr lang="en-US" dirty="0"/>
              <a:t>	</a:t>
            </a:r>
            <a:r>
              <a:rPr lang="en-US" dirty="0" smtClean="0"/>
              <a:t>Technology</a:t>
            </a:r>
            <a:endParaRPr lang="en-US" dirty="0"/>
          </a:p>
        </p:txBody>
      </p:sp>
      <p:sp>
        <p:nvSpPr>
          <p:cNvPr id="3" name="Content Placeholder 2"/>
          <p:cNvSpPr>
            <a:spLocks noGrp="1"/>
          </p:cNvSpPr>
          <p:nvPr>
            <p:ph idx="1"/>
          </p:nvPr>
        </p:nvSpPr>
        <p:spPr/>
        <p:txBody>
          <a:bodyPr/>
          <a:lstStyle/>
          <a:p>
            <a:r>
              <a:rPr lang="en-US" dirty="0" smtClean="0"/>
              <a:t>What is Technology?</a:t>
            </a:r>
          </a:p>
          <a:p>
            <a:pPr lvl="1"/>
            <a:r>
              <a:rPr lang="en-US" dirty="0" smtClean="0"/>
              <a:t>The collection of implements that are created using human ingenuity.</a:t>
            </a:r>
          </a:p>
          <a:p>
            <a:r>
              <a:rPr lang="en-US" dirty="0" smtClean="0"/>
              <a:t>Examples:</a:t>
            </a:r>
          </a:p>
          <a:p>
            <a:pPr lvl="1"/>
            <a:r>
              <a:rPr lang="en-US" dirty="0" smtClean="0"/>
              <a:t>Spear</a:t>
            </a:r>
          </a:p>
          <a:p>
            <a:pPr lvl="1"/>
            <a:r>
              <a:rPr lang="en-US" dirty="0" smtClean="0"/>
              <a:t>Dish washer</a:t>
            </a:r>
          </a:p>
          <a:p>
            <a:pPr lvl="1"/>
            <a:r>
              <a:rPr lang="en-US" dirty="0" smtClean="0"/>
              <a:t>Computer</a:t>
            </a:r>
          </a:p>
          <a:p>
            <a:pPr lvl="1"/>
            <a:r>
              <a:rPr lang="en-US" dirty="0" smtClean="0"/>
              <a:t>Oven</a:t>
            </a:r>
          </a:p>
          <a:p>
            <a:pPr lvl="1"/>
            <a:r>
              <a:rPr lang="en-US" dirty="0" smtClean="0"/>
              <a:t>Bridge</a:t>
            </a:r>
          </a:p>
          <a:p>
            <a:pPr lvl="1"/>
            <a:r>
              <a:rPr lang="en-US" dirty="0"/>
              <a:t>e</a:t>
            </a:r>
            <a:r>
              <a:rPr lang="en-US" dirty="0" smtClean="0"/>
              <a:t>tc.</a:t>
            </a:r>
          </a:p>
        </p:txBody>
      </p:sp>
    </p:spTree>
    <p:extLst>
      <p:ext uri="{BB962C8B-B14F-4D97-AF65-F5344CB8AC3E}">
        <p14:creationId xmlns:p14="http://schemas.microsoft.com/office/powerpoint/2010/main" val="118717021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Wheel</a:t>
            </a:r>
            <a:br>
              <a:rPr lang="en-US" dirty="0" smtClean="0"/>
            </a:br>
            <a:r>
              <a:rPr lang="en-US" dirty="0"/>
              <a:t>	</a:t>
            </a:r>
            <a:r>
              <a:rPr lang="en-US" dirty="0" smtClean="0"/>
              <a:t>Rotations</a:t>
            </a:r>
            <a:endParaRPr lang="en-US" dirty="0"/>
          </a:p>
        </p:txBody>
      </p:sp>
      <p:sp>
        <p:nvSpPr>
          <p:cNvPr id="3" name="Content Placeholder 2"/>
          <p:cNvSpPr>
            <a:spLocks noGrp="1"/>
          </p:cNvSpPr>
          <p:nvPr>
            <p:ph idx="1"/>
          </p:nvPr>
        </p:nvSpPr>
        <p:spPr/>
        <p:txBody>
          <a:bodyPr/>
          <a:lstStyle/>
          <a:p>
            <a:r>
              <a:rPr lang="en-US" dirty="0" smtClean="0"/>
              <a:t>We already know the diameter of the tire is 5.6 cm and its circumference is </a:t>
            </a:r>
            <a:r>
              <a:rPr lang="en-US" dirty="0"/>
              <a:t>5.6 π </a:t>
            </a:r>
            <a:r>
              <a:rPr lang="en-US" dirty="0" smtClean="0"/>
              <a:t>= 17.59 cm.</a:t>
            </a:r>
          </a:p>
          <a:p>
            <a:r>
              <a:rPr lang="en-US" dirty="0" smtClean="0"/>
              <a:t>This means it will take 19 / 17.59 = 1.08 wheel rotation to turn 90 degrees.</a:t>
            </a:r>
          </a:p>
          <a:p>
            <a:r>
              <a:rPr lang="en-US" dirty="0" smtClean="0"/>
              <a:t>Since there are 360 degrees in a complete rotation this means we will need for it to rotate 1.08 (360) = 389 degrees.</a:t>
            </a:r>
          </a:p>
          <a:p>
            <a:endParaRPr lang="en-US" dirty="0" smtClean="0"/>
          </a:p>
        </p:txBody>
      </p:sp>
    </p:spTree>
    <p:extLst>
      <p:ext uri="{BB962C8B-B14F-4D97-AF65-F5344CB8AC3E}">
        <p14:creationId xmlns:p14="http://schemas.microsoft.com/office/powerpoint/2010/main" val="38629980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p:txBody>
          <a:bodyPr/>
          <a:lstStyle/>
          <a:p>
            <a:r>
              <a:rPr lang="en-US" dirty="0" smtClean="0"/>
              <a:t>Write a program to get your robot to turn 90 degrees to the right. Try to do this will as little experimentation as possible using our mathematical model.</a:t>
            </a:r>
            <a:endParaRPr lang="en-US" dirty="0"/>
          </a:p>
        </p:txBody>
      </p:sp>
    </p:spTree>
    <p:extLst>
      <p:ext uri="{BB962C8B-B14F-4D97-AF65-F5344CB8AC3E}">
        <p14:creationId xmlns:p14="http://schemas.microsoft.com/office/powerpoint/2010/main" val="1258387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STEM</a:t>
            </a:r>
            <a:br>
              <a:rPr lang="en-US" dirty="0" smtClean="0"/>
            </a:br>
            <a:r>
              <a:rPr lang="en-US" dirty="0"/>
              <a:t>	</a:t>
            </a:r>
            <a:r>
              <a:rPr lang="en-US" dirty="0" smtClean="0"/>
              <a:t>Engineering</a:t>
            </a:r>
            <a:endParaRPr lang="en-US" dirty="0"/>
          </a:p>
        </p:txBody>
      </p:sp>
      <p:sp>
        <p:nvSpPr>
          <p:cNvPr id="3" name="Content Placeholder 2"/>
          <p:cNvSpPr>
            <a:spLocks noGrp="1"/>
          </p:cNvSpPr>
          <p:nvPr>
            <p:ph idx="1"/>
          </p:nvPr>
        </p:nvSpPr>
        <p:spPr/>
        <p:txBody>
          <a:bodyPr/>
          <a:lstStyle/>
          <a:p>
            <a:r>
              <a:rPr lang="en-US" dirty="0" smtClean="0"/>
              <a:t>What is engineering?</a:t>
            </a:r>
          </a:p>
          <a:p>
            <a:pPr lvl="1"/>
            <a:r>
              <a:rPr lang="en-US" dirty="0" smtClean="0"/>
              <a:t>The design of technological implements.</a:t>
            </a:r>
          </a:p>
          <a:p>
            <a:r>
              <a:rPr lang="en-US" dirty="0" smtClean="0"/>
              <a:t>In order to efficiently design these implements it is very helpful to know how nature works and to be able to predict what will happen in a given situation.</a:t>
            </a:r>
          </a:p>
          <a:p>
            <a:r>
              <a:rPr lang="en-US" dirty="0" smtClean="0"/>
              <a:t>Examples:</a:t>
            </a:r>
          </a:p>
          <a:p>
            <a:pPr lvl="1"/>
            <a:r>
              <a:rPr lang="en-US" dirty="0" smtClean="0"/>
              <a:t>Electricity</a:t>
            </a:r>
          </a:p>
          <a:p>
            <a:pPr lvl="1"/>
            <a:r>
              <a:rPr lang="en-US" dirty="0" smtClean="0"/>
              <a:t>Mechanics</a:t>
            </a:r>
          </a:p>
          <a:p>
            <a:pPr lvl="1"/>
            <a:r>
              <a:rPr lang="en-US" dirty="0" smtClean="0"/>
              <a:t>Biology</a:t>
            </a:r>
          </a:p>
          <a:p>
            <a:pPr lvl="1"/>
            <a:r>
              <a:rPr lang="en-US" dirty="0" smtClean="0"/>
              <a:t>Etc.</a:t>
            </a:r>
            <a:endParaRPr lang="en-US" dirty="0"/>
          </a:p>
        </p:txBody>
      </p:sp>
    </p:spTree>
    <p:extLst>
      <p:ext uri="{BB962C8B-B14F-4D97-AF65-F5344CB8AC3E}">
        <p14:creationId xmlns:p14="http://schemas.microsoft.com/office/powerpoint/2010/main" val="51721127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STEM</a:t>
            </a:r>
            <a:br>
              <a:rPr lang="en-US" dirty="0" smtClean="0"/>
            </a:br>
            <a:r>
              <a:rPr lang="en-US" dirty="0"/>
              <a:t>	</a:t>
            </a:r>
            <a:r>
              <a:rPr lang="en-US" dirty="0" smtClean="0"/>
              <a:t>Science</a:t>
            </a:r>
            <a:endParaRPr lang="en-US" dirty="0"/>
          </a:p>
        </p:txBody>
      </p:sp>
      <p:sp>
        <p:nvSpPr>
          <p:cNvPr id="3" name="Content Placeholder 2"/>
          <p:cNvSpPr>
            <a:spLocks noGrp="1"/>
          </p:cNvSpPr>
          <p:nvPr>
            <p:ph idx="1"/>
          </p:nvPr>
        </p:nvSpPr>
        <p:spPr/>
        <p:txBody>
          <a:bodyPr/>
          <a:lstStyle/>
          <a:p>
            <a:r>
              <a:rPr lang="en-US" dirty="0" smtClean="0"/>
              <a:t>What is science?</a:t>
            </a:r>
          </a:p>
          <a:p>
            <a:pPr lvl="1"/>
            <a:r>
              <a:rPr lang="en-US" dirty="0" smtClean="0"/>
              <a:t>The study of the laws of nature. </a:t>
            </a:r>
          </a:p>
          <a:p>
            <a:r>
              <a:rPr lang="en-US" dirty="0" smtClean="0"/>
              <a:t>The understanding these laws (at least imperfectly) is the underpinning of engineering and ultimately technology.</a:t>
            </a:r>
          </a:p>
          <a:p>
            <a:r>
              <a:rPr lang="en-US" dirty="0" smtClean="0"/>
              <a:t>In order to make predictions about what will happen in nature, it is necessary to do the following:</a:t>
            </a:r>
          </a:p>
          <a:p>
            <a:pPr lvl="1"/>
            <a:r>
              <a:rPr lang="en-US" dirty="0"/>
              <a:t>M</a:t>
            </a:r>
            <a:r>
              <a:rPr lang="en-US" dirty="0" smtClean="0"/>
              <a:t>ake observations.</a:t>
            </a:r>
          </a:p>
          <a:p>
            <a:pPr lvl="1"/>
            <a:r>
              <a:rPr lang="en-US" dirty="0"/>
              <a:t>C</a:t>
            </a:r>
            <a:r>
              <a:rPr lang="en-US" dirty="0" smtClean="0"/>
              <a:t>reate models that explain/predict the observed phenomena.</a:t>
            </a:r>
          </a:p>
          <a:p>
            <a:pPr lvl="1"/>
            <a:r>
              <a:rPr lang="en-US" dirty="0" smtClean="0"/>
              <a:t> Test these models by making predictions and testing them against new observations.</a:t>
            </a:r>
          </a:p>
          <a:p>
            <a:pPr lvl="1"/>
            <a:endParaRPr lang="en-US" dirty="0" smtClean="0"/>
          </a:p>
          <a:p>
            <a:endParaRPr lang="en-US" dirty="0"/>
          </a:p>
        </p:txBody>
      </p:sp>
    </p:spTree>
    <p:extLst>
      <p:ext uri="{BB962C8B-B14F-4D97-AF65-F5344CB8AC3E}">
        <p14:creationId xmlns:p14="http://schemas.microsoft.com/office/powerpoint/2010/main" val="418593784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STEM</a:t>
            </a:r>
            <a:br>
              <a:rPr lang="en-US" dirty="0" smtClean="0"/>
            </a:br>
            <a:r>
              <a:rPr lang="en-US" dirty="0"/>
              <a:t>	</a:t>
            </a:r>
            <a:r>
              <a:rPr lang="en-US" dirty="0" smtClean="0"/>
              <a:t>Mathematics</a:t>
            </a:r>
            <a:endParaRPr lang="en-US" dirty="0"/>
          </a:p>
        </p:txBody>
      </p:sp>
      <p:sp>
        <p:nvSpPr>
          <p:cNvPr id="3" name="Content Placeholder 2"/>
          <p:cNvSpPr>
            <a:spLocks noGrp="1"/>
          </p:cNvSpPr>
          <p:nvPr>
            <p:ph idx="1"/>
          </p:nvPr>
        </p:nvSpPr>
        <p:spPr/>
        <p:txBody>
          <a:bodyPr/>
          <a:lstStyle/>
          <a:p>
            <a:r>
              <a:rPr lang="en-US" dirty="0" smtClean="0"/>
              <a:t>What is mathematics?</a:t>
            </a:r>
          </a:p>
          <a:p>
            <a:pPr lvl="1"/>
            <a:r>
              <a:rPr lang="en-US" dirty="0" smtClean="0"/>
              <a:t>A collection of logical tools that can be used in the study of patterns.</a:t>
            </a:r>
          </a:p>
          <a:p>
            <a:r>
              <a:rPr lang="en-US" dirty="0" smtClean="0"/>
              <a:t>We see patterns and problems repeated in many different disciplines.</a:t>
            </a:r>
          </a:p>
          <a:p>
            <a:r>
              <a:rPr lang="en-US" dirty="0" smtClean="0"/>
              <a:t>Mathematics gives us generalized tools to study similar problems without regard discipline.</a:t>
            </a:r>
          </a:p>
        </p:txBody>
      </p:sp>
    </p:spTree>
    <p:extLst>
      <p:ext uri="{BB962C8B-B14F-4D97-AF65-F5344CB8AC3E}">
        <p14:creationId xmlns:p14="http://schemas.microsoft.com/office/powerpoint/2010/main" val="192017641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Mathematical Robot</a:t>
            </a:r>
            <a:br>
              <a:rPr lang="en-US" dirty="0" smtClean="0"/>
            </a:br>
            <a:r>
              <a:rPr lang="en-US" dirty="0"/>
              <a:t>	</a:t>
            </a:r>
            <a:r>
              <a:rPr lang="en-US" dirty="0" smtClean="0"/>
              <a:t>Models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With Legos it is easy to experiment by snapping together bricks, writing computer code and seeing what happens</a:t>
            </a:r>
            <a:r>
              <a:rPr lang="en-US" dirty="0" smtClean="0"/>
              <a:t>.</a:t>
            </a:r>
          </a:p>
          <a:p>
            <a:r>
              <a:rPr lang="en-US" dirty="0" smtClean="0"/>
              <a:t>A Lego robot might be used as a model for a more sophisticated purpose built robot.</a:t>
            </a:r>
            <a:endParaRPr lang="en-US" dirty="0" smtClean="0"/>
          </a:p>
          <a:p>
            <a:r>
              <a:rPr lang="en-US" dirty="0" smtClean="0"/>
              <a:t>There are an extremely large number of possible </a:t>
            </a:r>
            <a:r>
              <a:rPr lang="en-US" dirty="0" smtClean="0"/>
              <a:t>combinations, however, </a:t>
            </a:r>
            <a:r>
              <a:rPr lang="en-US" dirty="0" smtClean="0"/>
              <a:t>so it is very helpful to have a model to give you a good place to start.</a:t>
            </a:r>
          </a:p>
          <a:p>
            <a:r>
              <a:rPr lang="en-US" dirty="0" smtClean="0"/>
              <a:t>Designing non-Lego robots could be very expensive and a large number of experiments might be prohibitive.</a:t>
            </a:r>
          </a:p>
          <a:p>
            <a:r>
              <a:rPr lang="en-US" dirty="0" smtClean="0"/>
              <a:t>Studying the properties of our robots and building mathematical models can make our designs much more efficient.</a:t>
            </a:r>
            <a:endParaRPr lang="en-US" dirty="0"/>
          </a:p>
        </p:txBody>
      </p:sp>
    </p:spTree>
    <p:extLst>
      <p:ext uri="{BB962C8B-B14F-4D97-AF65-F5344CB8AC3E}">
        <p14:creationId xmlns:p14="http://schemas.microsoft.com/office/powerpoint/2010/main" val="69844462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Distance</a:t>
            </a:r>
            <a:br>
              <a:rPr lang="en-US" dirty="0" smtClean="0"/>
            </a:br>
            <a:r>
              <a:rPr lang="en-US" dirty="0"/>
              <a:t>	</a:t>
            </a:r>
            <a:r>
              <a:rPr lang="en-US" dirty="0" smtClean="0"/>
              <a:t>Time</a:t>
            </a:r>
            <a:endParaRPr lang="en-US" dirty="0"/>
          </a:p>
        </p:txBody>
      </p:sp>
      <p:sp>
        <p:nvSpPr>
          <p:cNvPr id="3" name="Content Placeholder 2"/>
          <p:cNvSpPr>
            <a:spLocks noGrp="1"/>
          </p:cNvSpPr>
          <p:nvPr>
            <p:ph idx="1"/>
          </p:nvPr>
        </p:nvSpPr>
        <p:spPr/>
        <p:txBody>
          <a:bodyPr>
            <a:normAutofit/>
          </a:bodyPr>
          <a:lstStyle/>
          <a:p>
            <a:r>
              <a:rPr lang="en-US" dirty="0" smtClean="0"/>
              <a:t>Suppose we have a robot that is driving away from a wall.</a:t>
            </a:r>
          </a:p>
          <a:p>
            <a:r>
              <a:rPr lang="en-US" dirty="0" smtClean="0"/>
              <a:t>The distance from the wall is measured by an Ultrasonic Sensor.</a:t>
            </a:r>
          </a:p>
          <a:p>
            <a:r>
              <a:rPr lang="en-US" dirty="0" smtClean="0"/>
              <a:t>The distance is measured every 0.04 seconds over a period of 1 second.</a:t>
            </a:r>
          </a:p>
          <a:p>
            <a:r>
              <a:rPr lang="en-US" dirty="0" smtClean="0"/>
              <a:t>The program to do this is </a:t>
            </a:r>
            <a:r>
              <a:rPr lang="en-US" dirty="0" smtClean="0">
                <a:latin typeface="Courier New"/>
                <a:cs typeface="Courier New"/>
              </a:rPr>
              <a:t>wall1.py </a:t>
            </a:r>
            <a:r>
              <a:rPr lang="en-US" dirty="0" smtClean="0"/>
              <a:t>and is available on the workshop </a:t>
            </a:r>
            <a:r>
              <a:rPr lang="en-US" dirty="0" err="1" smtClean="0"/>
              <a:t>Wikispaces</a:t>
            </a:r>
            <a:r>
              <a:rPr lang="en-US" dirty="0"/>
              <a:t> </a:t>
            </a:r>
            <a:r>
              <a:rPr lang="en-US" dirty="0" smtClean="0"/>
              <a:t>site. We will learn how to write code like this in the workshop.</a:t>
            </a:r>
          </a:p>
          <a:p>
            <a:pPr marL="0" indent="0">
              <a:buNone/>
            </a:pPr>
            <a:endParaRPr lang="en-US" dirty="0" smtClean="0"/>
          </a:p>
        </p:txBody>
      </p:sp>
    </p:spTree>
    <p:extLst>
      <p:ext uri="{BB962C8B-B14F-4D97-AF65-F5344CB8AC3E}">
        <p14:creationId xmlns:p14="http://schemas.microsoft.com/office/powerpoint/2010/main" val="18028073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Distance</a:t>
            </a:r>
            <a:br>
              <a:rPr lang="en-US" dirty="0" smtClean="0"/>
            </a:br>
            <a:r>
              <a:rPr lang="en-US" dirty="0"/>
              <a:t>	</a:t>
            </a:r>
            <a:r>
              <a:rPr lang="en-US" dirty="0" smtClean="0"/>
              <a:t>Time</a:t>
            </a:r>
            <a:endParaRPr lang="en-US" dirty="0"/>
          </a:p>
        </p:txBody>
      </p:sp>
      <p:sp>
        <p:nvSpPr>
          <p:cNvPr id="3" name="Content Placeholder 2"/>
          <p:cNvSpPr>
            <a:spLocks noGrp="1"/>
          </p:cNvSpPr>
          <p:nvPr>
            <p:ph idx="1"/>
          </p:nvPr>
        </p:nvSpPr>
        <p:spPr>
          <a:xfrm>
            <a:off x="498474" y="1655096"/>
            <a:ext cx="7556313" cy="5051297"/>
          </a:xfrm>
        </p:spPr>
        <p:txBody>
          <a:bodyPr>
            <a:normAutofit lnSpcReduction="10000"/>
          </a:bodyPr>
          <a:lstStyle/>
          <a:p>
            <a:r>
              <a:rPr lang="en-US" dirty="0" smtClean="0"/>
              <a:t>The following table contains the measured distances and times.</a:t>
            </a:r>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smtClean="0"/>
              <a:t>What is the velocity of the robot?</a:t>
            </a:r>
          </a:p>
        </p:txBody>
      </p:sp>
      <p:graphicFrame>
        <p:nvGraphicFramePr>
          <p:cNvPr id="4" name="Table 3"/>
          <p:cNvGraphicFramePr>
            <a:graphicFrameLocks noGrp="1"/>
          </p:cNvGraphicFramePr>
          <p:nvPr>
            <p:extLst>
              <p:ext uri="{D42A27DB-BD31-4B8C-83A1-F6EECF244321}">
                <p14:modId xmlns:p14="http://schemas.microsoft.com/office/powerpoint/2010/main" val="4040427929"/>
              </p:ext>
            </p:extLst>
          </p:nvPr>
        </p:nvGraphicFramePr>
        <p:xfrm>
          <a:off x="795846" y="2402784"/>
          <a:ext cx="7067352" cy="3316272"/>
        </p:xfrm>
        <a:graphic>
          <a:graphicData uri="http://schemas.openxmlformats.org/drawingml/2006/table">
            <a:tbl>
              <a:tblPr firstRow="1" bandRow="1">
                <a:tableStyleId>{3C2FFA5D-87B4-456A-9821-1D502468CF0F}</a:tableStyleId>
              </a:tblPr>
              <a:tblGrid>
                <a:gridCol w="778136"/>
                <a:gridCol w="1422881"/>
                <a:gridCol w="970413"/>
                <a:gridCol w="1427077"/>
                <a:gridCol w="956143"/>
                <a:gridCol w="1512702"/>
              </a:tblGrid>
              <a:tr h="346783">
                <a:tc>
                  <a:txBody>
                    <a:bodyPr/>
                    <a:lstStyle/>
                    <a:p>
                      <a:pPr algn="ctr"/>
                      <a:r>
                        <a:rPr lang="en-US" sz="1600" dirty="0" smtClean="0"/>
                        <a:t>Time</a:t>
                      </a:r>
                      <a:r>
                        <a:rPr lang="en-US" sz="1600" baseline="0" dirty="0" smtClean="0"/>
                        <a:t> (sec)</a:t>
                      </a:r>
                      <a:endParaRPr lang="en-US" sz="1600" dirty="0"/>
                    </a:p>
                  </a:txBody>
                  <a:tcPr/>
                </a:tc>
                <a:tc>
                  <a:txBody>
                    <a:bodyPr/>
                    <a:lstStyle/>
                    <a:p>
                      <a:pPr algn="ctr"/>
                      <a:r>
                        <a:rPr lang="en-US" sz="1600" dirty="0" smtClean="0"/>
                        <a:t>Distance (cm)</a:t>
                      </a:r>
                      <a:endParaRPr lang="en-US" sz="1600" dirty="0"/>
                    </a:p>
                  </a:txBody>
                  <a:tcPr/>
                </a:tc>
                <a:tc>
                  <a:txBody>
                    <a:bodyPr/>
                    <a:lstStyle/>
                    <a:p>
                      <a:pPr algn="ctr"/>
                      <a:r>
                        <a:rPr lang="en-US" sz="1600" dirty="0" smtClean="0"/>
                        <a:t>Time</a:t>
                      </a:r>
                      <a:r>
                        <a:rPr lang="en-US" sz="1600" baseline="0" dirty="0" smtClean="0"/>
                        <a:t> (sec)</a:t>
                      </a:r>
                      <a:endParaRPr lang="en-US" sz="1600" dirty="0"/>
                    </a:p>
                  </a:txBody>
                  <a:tcPr/>
                </a:tc>
                <a:tc>
                  <a:txBody>
                    <a:bodyPr/>
                    <a:lstStyle/>
                    <a:p>
                      <a:pPr algn="ctr"/>
                      <a:r>
                        <a:rPr lang="en-US" sz="1600" dirty="0" smtClean="0"/>
                        <a:t>Distance (cm)</a:t>
                      </a:r>
                      <a:endParaRPr lang="en-US" sz="1600" dirty="0"/>
                    </a:p>
                  </a:txBody>
                  <a:tcPr/>
                </a:tc>
                <a:tc>
                  <a:txBody>
                    <a:bodyPr/>
                    <a:lstStyle/>
                    <a:p>
                      <a:pPr algn="ctr"/>
                      <a:r>
                        <a:rPr lang="en-US" sz="1600" dirty="0" smtClean="0"/>
                        <a:t>Time</a:t>
                      </a:r>
                    </a:p>
                    <a:p>
                      <a:pPr algn="ctr"/>
                      <a:r>
                        <a:rPr lang="en-US" sz="1600" dirty="0" smtClean="0"/>
                        <a:t>(sec)</a:t>
                      </a:r>
                      <a:endParaRPr lang="en-US" sz="1600" dirty="0"/>
                    </a:p>
                  </a:txBody>
                  <a:tcPr/>
                </a:tc>
                <a:tc>
                  <a:txBody>
                    <a:bodyPr/>
                    <a:lstStyle/>
                    <a:p>
                      <a:pPr algn="ctr"/>
                      <a:r>
                        <a:rPr lang="en-US" sz="1600" dirty="0" smtClean="0"/>
                        <a:t>Distance (cm)</a:t>
                      </a:r>
                      <a:endParaRPr lang="en-US" sz="1600" dirty="0"/>
                    </a:p>
                  </a:txBody>
                  <a:tcPr/>
                </a:tc>
              </a:tr>
              <a:tr h="304128">
                <a:tc>
                  <a:txBody>
                    <a:bodyPr/>
                    <a:lstStyle/>
                    <a:p>
                      <a:pPr algn="r" fontAlgn="b"/>
                      <a:r>
                        <a:rPr lang="en-US" sz="1800" b="0" i="0" u="none" strike="noStrike" dirty="0">
                          <a:solidFill>
                            <a:srgbClr val="000000"/>
                          </a:solidFill>
                          <a:effectLst/>
                          <a:latin typeface="Calibri"/>
                        </a:rPr>
                        <a:t>0</a:t>
                      </a:r>
                    </a:p>
                  </a:txBody>
                  <a:tcPr marL="12700" marR="12700" marT="12700" marB="0" anchor="b"/>
                </a:tc>
                <a:tc>
                  <a:txBody>
                    <a:bodyPr/>
                    <a:lstStyle/>
                    <a:p>
                      <a:pPr algn="r" fontAlgn="b"/>
                      <a:r>
                        <a:rPr lang="en-US" sz="1800" b="0" i="0" u="none" strike="noStrike" dirty="0">
                          <a:solidFill>
                            <a:srgbClr val="000000"/>
                          </a:solidFill>
                          <a:effectLst/>
                          <a:latin typeface="Calibri"/>
                        </a:rPr>
                        <a:t>3</a:t>
                      </a:r>
                    </a:p>
                  </a:txBody>
                  <a:tcPr marL="12700" marR="12700" marT="12700" marB="0" anchor="b"/>
                </a:tc>
                <a:tc>
                  <a:txBody>
                    <a:bodyPr/>
                    <a:lstStyle/>
                    <a:p>
                      <a:pPr algn="r" fontAlgn="b"/>
                      <a:r>
                        <a:rPr lang="nb-NO" sz="1800" b="0" i="0" u="none" strike="noStrike" dirty="0">
                          <a:solidFill>
                            <a:srgbClr val="000000"/>
                          </a:solidFill>
                          <a:effectLst/>
                          <a:latin typeface="Calibri"/>
                        </a:rPr>
                        <a:t>0.36</a:t>
                      </a:r>
                    </a:p>
                  </a:txBody>
                  <a:tcPr marL="12700" marR="12700" marT="12700" marB="0" anchor="b"/>
                </a:tc>
                <a:tc>
                  <a:txBody>
                    <a:bodyPr/>
                    <a:lstStyle/>
                    <a:p>
                      <a:pPr algn="r" fontAlgn="b"/>
                      <a:r>
                        <a:rPr lang="hr-HR" sz="1800" b="0" i="0" u="none" strike="noStrike">
                          <a:solidFill>
                            <a:srgbClr val="000000"/>
                          </a:solidFill>
                          <a:effectLst/>
                          <a:latin typeface="Calibri"/>
                        </a:rPr>
                        <a:t>13.7</a:t>
                      </a:r>
                    </a:p>
                  </a:txBody>
                  <a:tcPr marL="12700" marR="12700" marT="12700" marB="0" anchor="b"/>
                </a:tc>
                <a:tc>
                  <a:txBody>
                    <a:bodyPr/>
                    <a:lstStyle/>
                    <a:p>
                      <a:pPr algn="r" fontAlgn="b"/>
                      <a:r>
                        <a:rPr lang="nb-NO" sz="1800" b="0" i="0" u="none" strike="noStrike" dirty="0">
                          <a:solidFill>
                            <a:srgbClr val="000000"/>
                          </a:solidFill>
                          <a:effectLst/>
                          <a:latin typeface="Calibri"/>
                        </a:rPr>
                        <a:t>0.72</a:t>
                      </a:r>
                    </a:p>
                  </a:txBody>
                  <a:tcPr marL="12700" marR="12700" marT="12700" marB="0" anchor="b"/>
                </a:tc>
                <a:tc>
                  <a:txBody>
                    <a:bodyPr/>
                    <a:lstStyle/>
                    <a:p>
                      <a:pPr algn="r" fontAlgn="b"/>
                      <a:r>
                        <a:rPr lang="hr-HR" sz="1800" b="0" i="0" u="none" strike="noStrike">
                          <a:solidFill>
                            <a:srgbClr val="000000"/>
                          </a:solidFill>
                          <a:effectLst/>
                          <a:latin typeface="Calibri"/>
                        </a:rPr>
                        <a:t>28.8</a:t>
                      </a:r>
                    </a:p>
                  </a:txBody>
                  <a:tcPr marL="12700" marR="12700" marT="12700" marB="0" anchor="b"/>
                </a:tc>
              </a:tr>
              <a:tr h="304128">
                <a:tc>
                  <a:txBody>
                    <a:bodyPr/>
                    <a:lstStyle/>
                    <a:p>
                      <a:pPr algn="r" fontAlgn="b"/>
                      <a:r>
                        <a:rPr lang="is-IS" sz="1800" b="0" i="0" u="none" strike="noStrike">
                          <a:solidFill>
                            <a:srgbClr val="000000"/>
                          </a:solidFill>
                          <a:effectLst/>
                          <a:latin typeface="Calibri"/>
                        </a:rPr>
                        <a:t>0.04</a:t>
                      </a:r>
                    </a:p>
                  </a:txBody>
                  <a:tcPr marL="12700" marR="12700" marT="12700" marB="0" anchor="b"/>
                </a:tc>
                <a:tc>
                  <a:txBody>
                    <a:bodyPr/>
                    <a:lstStyle/>
                    <a:p>
                      <a:pPr algn="r" fontAlgn="b"/>
                      <a:r>
                        <a:rPr lang="en-US" sz="1800" b="0" i="0" u="none" strike="noStrike" dirty="0">
                          <a:solidFill>
                            <a:srgbClr val="000000"/>
                          </a:solidFill>
                          <a:effectLst/>
                          <a:latin typeface="Calibri"/>
                        </a:rPr>
                        <a:t>3</a:t>
                      </a:r>
                    </a:p>
                  </a:txBody>
                  <a:tcPr marL="12700" marR="12700" marT="12700" marB="0" anchor="b"/>
                </a:tc>
                <a:tc>
                  <a:txBody>
                    <a:bodyPr/>
                    <a:lstStyle/>
                    <a:p>
                      <a:pPr algn="r" fontAlgn="b"/>
                      <a:r>
                        <a:rPr lang="nb-NO" sz="1800" b="0" i="0" u="none" strike="noStrike">
                          <a:solidFill>
                            <a:srgbClr val="000000"/>
                          </a:solidFill>
                          <a:effectLst/>
                          <a:latin typeface="Calibri"/>
                        </a:rPr>
                        <a:t>0.4</a:t>
                      </a:r>
                    </a:p>
                  </a:txBody>
                  <a:tcPr marL="12700" marR="12700" marT="12700" marB="0" anchor="b"/>
                </a:tc>
                <a:tc>
                  <a:txBody>
                    <a:bodyPr/>
                    <a:lstStyle/>
                    <a:p>
                      <a:pPr algn="r" fontAlgn="b"/>
                      <a:r>
                        <a:rPr lang="hr-HR" sz="1800" b="0" i="0" u="none" strike="noStrike">
                          <a:solidFill>
                            <a:srgbClr val="000000"/>
                          </a:solidFill>
                          <a:effectLst/>
                          <a:latin typeface="Calibri"/>
                        </a:rPr>
                        <a:t>14.9</a:t>
                      </a:r>
                    </a:p>
                  </a:txBody>
                  <a:tcPr marL="12700" marR="12700" marT="12700" marB="0" anchor="b"/>
                </a:tc>
                <a:tc>
                  <a:txBody>
                    <a:bodyPr/>
                    <a:lstStyle/>
                    <a:p>
                      <a:pPr algn="r" fontAlgn="b"/>
                      <a:r>
                        <a:rPr lang="nb-NO" sz="1800" b="0" i="0" u="none" strike="noStrike">
                          <a:solidFill>
                            <a:srgbClr val="000000"/>
                          </a:solidFill>
                          <a:effectLst/>
                          <a:latin typeface="Calibri"/>
                        </a:rPr>
                        <a:t>0.76</a:t>
                      </a:r>
                    </a:p>
                  </a:txBody>
                  <a:tcPr marL="12700" marR="12700" marT="12700" marB="0" anchor="b"/>
                </a:tc>
                <a:tc>
                  <a:txBody>
                    <a:bodyPr/>
                    <a:lstStyle/>
                    <a:p>
                      <a:pPr algn="r" fontAlgn="b"/>
                      <a:r>
                        <a:rPr lang="nb-NO" sz="1800" b="0" i="0" u="none" strike="noStrike">
                          <a:solidFill>
                            <a:srgbClr val="000000"/>
                          </a:solidFill>
                          <a:effectLst/>
                          <a:latin typeface="Calibri"/>
                        </a:rPr>
                        <a:t>30.8</a:t>
                      </a:r>
                    </a:p>
                  </a:txBody>
                  <a:tcPr marL="12700" marR="12700" marT="12700" marB="0" anchor="b"/>
                </a:tc>
              </a:tr>
              <a:tr h="304128">
                <a:tc>
                  <a:txBody>
                    <a:bodyPr/>
                    <a:lstStyle/>
                    <a:p>
                      <a:pPr algn="r" fontAlgn="b"/>
                      <a:r>
                        <a:rPr lang="nb-NO" sz="1800" b="0" i="0" u="none" strike="noStrike">
                          <a:solidFill>
                            <a:srgbClr val="000000"/>
                          </a:solidFill>
                          <a:effectLst/>
                          <a:latin typeface="Calibri"/>
                        </a:rPr>
                        <a:t>0.08</a:t>
                      </a:r>
                    </a:p>
                  </a:txBody>
                  <a:tcPr marL="12700" marR="12700" marT="12700" marB="0" anchor="b"/>
                </a:tc>
                <a:tc>
                  <a:txBody>
                    <a:bodyPr/>
                    <a:lstStyle/>
                    <a:p>
                      <a:pPr algn="r" fontAlgn="b"/>
                      <a:r>
                        <a:rPr lang="hr-HR" sz="1800" b="0" i="0" u="none" strike="noStrike">
                          <a:solidFill>
                            <a:srgbClr val="000000"/>
                          </a:solidFill>
                          <a:effectLst/>
                          <a:latin typeface="Calibri"/>
                        </a:rPr>
                        <a:t>3.2</a:t>
                      </a:r>
                    </a:p>
                  </a:txBody>
                  <a:tcPr marL="12700" marR="12700" marT="12700" marB="0" anchor="b"/>
                </a:tc>
                <a:tc>
                  <a:txBody>
                    <a:bodyPr/>
                    <a:lstStyle/>
                    <a:p>
                      <a:pPr algn="r" fontAlgn="b"/>
                      <a:r>
                        <a:rPr lang="nb-NO" sz="1800" b="0" i="0" u="none" strike="noStrike" dirty="0">
                          <a:solidFill>
                            <a:srgbClr val="000000"/>
                          </a:solidFill>
                          <a:effectLst/>
                          <a:latin typeface="Calibri"/>
                        </a:rPr>
                        <a:t>0.44</a:t>
                      </a:r>
                    </a:p>
                  </a:txBody>
                  <a:tcPr marL="12700" marR="12700" marT="12700" marB="0" anchor="b"/>
                </a:tc>
                <a:tc>
                  <a:txBody>
                    <a:bodyPr/>
                    <a:lstStyle/>
                    <a:p>
                      <a:pPr algn="r" fontAlgn="b"/>
                      <a:r>
                        <a:rPr lang="en-US" sz="1800" b="0" i="0" u="none" strike="noStrike">
                          <a:solidFill>
                            <a:srgbClr val="000000"/>
                          </a:solidFill>
                          <a:effectLst/>
                          <a:latin typeface="Calibri"/>
                        </a:rPr>
                        <a:t>17</a:t>
                      </a:r>
                    </a:p>
                  </a:txBody>
                  <a:tcPr marL="12700" marR="12700" marT="12700" marB="0" anchor="b"/>
                </a:tc>
                <a:tc>
                  <a:txBody>
                    <a:bodyPr/>
                    <a:lstStyle/>
                    <a:p>
                      <a:pPr algn="r" fontAlgn="b"/>
                      <a:r>
                        <a:rPr lang="nb-NO" sz="1800" b="0" i="0" u="none" strike="noStrike">
                          <a:solidFill>
                            <a:srgbClr val="000000"/>
                          </a:solidFill>
                          <a:effectLst/>
                          <a:latin typeface="Calibri"/>
                        </a:rPr>
                        <a:t>0.8</a:t>
                      </a:r>
                    </a:p>
                  </a:txBody>
                  <a:tcPr marL="12700" marR="12700" marT="12700" marB="0" anchor="b"/>
                </a:tc>
                <a:tc>
                  <a:txBody>
                    <a:bodyPr/>
                    <a:lstStyle/>
                    <a:p>
                      <a:pPr algn="r" fontAlgn="b"/>
                      <a:r>
                        <a:rPr lang="hr-HR" sz="1800" b="0" i="0" u="none" strike="noStrike">
                          <a:solidFill>
                            <a:srgbClr val="000000"/>
                          </a:solidFill>
                          <a:effectLst/>
                          <a:latin typeface="Calibri"/>
                        </a:rPr>
                        <a:t>32.6</a:t>
                      </a:r>
                    </a:p>
                  </a:txBody>
                  <a:tcPr marL="12700" marR="12700" marT="12700" marB="0" anchor="b"/>
                </a:tc>
              </a:tr>
              <a:tr h="304128">
                <a:tc>
                  <a:txBody>
                    <a:bodyPr/>
                    <a:lstStyle/>
                    <a:p>
                      <a:pPr algn="r" fontAlgn="b"/>
                      <a:r>
                        <a:rPr lang="nb-NO" sz="1800" b="0" i="0" u="none" strike="noStrike">
                          <a:solidFill>
                            <a:srgbClr val="000000"/>
                          </a:solidFill>
                          <a:effectLst/>
                          <a:latin typeface="Calibri"/>
                        </a:rPr>
                        <a:t>0.12</a:t>
                      </a:r>
                    </a:p>
                  </a:txBody>
                  <a:tcPr marL="12700" marR="12700" marT="12700" marB="0" anchor="b"/>
                </a:tc>
                <a:tc>
                  <a:txBody>
                    <a:bodyPr/>
                    <a:lstStyle/>
                    <a:p>
                      <a:pPr algn="r" fontAlgn="b"/>
                      <a:r>
                        <a:rPr lang="en-US" sz="1800" b="0" i="0" u="none" strike="noStrike">
                          <a:solidFill>
                            <a:srgbClr val="000000"/>
                          </a:solidFill>
                          <a:effectLst/>
                          <a:latin typeface="Calibri"/>
                        </a:rPr>
                        <a:t>4</a:t>
                      </a:r>
                    </a:p>
                  </a:txBody>
                  <a:tcPr marL="12700" marR="12700" marT="12700" marB="0" anchor="b"/>
                </a:tc>
                <a:tc>
                  <a:txBody>
                    <a:bodyPr/>
                    <a:lstStyle/>
                    <a:p>
                      <a:pPr algn="r" fontAlgn="b"/>
                      <a:r>
                        <a:rPr lang="nb-NO" sz="1800" b="0" i="0" u="none" strike="noStrike">
                          <a:solidFill>
                            <a:srgbClr val="000000"/>
                          </a:solidFill>
                          <a:effectLst/>
                          <a:latin typeface="Calibri"/>
                        </a:rPr>
                        <a:t>0.48</a:t>
                      </a:r>
                    </a:p>
                  </a:txBody>
                  <a:tcPr marL="12700" marR="12700" marT="12700" marB="0" anchor="b"/>
                </a:tc>
                <a:tc>
                  <a:txBody>
                    <a:bodyPr/>
                    <a:lstStyle/>
                    <a:p>
                      <a:pPr algn="r" fontAlgn="b"/>
                      <a:r>
                        <a:rPr lang="hr-HR" sz="1800" b="0" i="0" u="none" strike="noStrike">
                          <a:solidFill>
                            <a:srgbClr val="000000"/>
                          </a:solidFill>
                          <a:effectLst/>
                          <a:latin typeface="Calibri"/>
                        </a:rPr>
                        <a:t>18.5</a:t>
                      </a:r>
                    </a:p>
                  </a:txBody>
                  <a:tcPr marL="12700" marR="12700" marT="12700" marB="0" anchor="b"/>
                </a:tc>
                <a:tc>
                  <a:txBody>
                    <a:bodyPr/>
                    <a:lstStyle/>
                    <a:p>
                      <a:pPr algn="r" fontAlgn="b"/>
                      <a:r>
                        <a:rPr lang="nb-NO" sz="1800" b="0" i="0" u="none" strike="noStrike">
                          <a:solidFill>
                            <a:srgbClr val="000000"/>
                          </a:solidFill>
                          <a:effectLst/>
                          <a:latin typeface="Calibri"/>
                        </a:rPr>
                        <a:t>0.84</a:t>
                      </a:r>
                    </a:p>
                  </a:txBody>
                  <a:tcPr marL="12700" marR="12700" marT="12700" marB="0" anchor="b"/>
                </a:tc>
                <a:tc>
                  <a:txBody>
                    <a:bodyPr/>
                    <a:lstStyle/>
                    <a:p>
                      <a:pPr algn="r" fontAlgn="b"/>
                      <a:r>
                        <a:rPr lang="hr-HR" sz="1800" b="0" i="0" u="none" strike="noStrike">
                          <a:solidFill>
                            <a:srgbClr val="000000"/>
                          </a:solidFill>
                          <a:effectLst/>
                          <a:latin typeface="Calibri"/>
                        </a:rPr>
                        <a:t>32.8</a:t>
                      </a:r>
                    </a:p>
                  </a:txBody>
                  <a:tcPr marL="12700" marR="12700" marT="12700" marB="0" anchor="b"/>
                </a:tc>
              </a:tr>
              <a:tr h="304128">
                <a:tc>
                  <a:txBody>
                    <a:bodyPr/>
                    <a:lstStyle/>
                    <a:p>
                      <a:pPr algn="r" fontAlgn="b"/>
                      <a:r>
                        <a:rPr lang="nb-NO" sz="1800" b="0" i="0" u="none" strike="noStrike">
                          <a:solidFill>
                            <a:srgbClr val="000000"/>
                          </a:solidFill>
                          <a:effectLst/>
                          <a:latin typeface="Calibri"/>
                        </a:rPr>
                        <a:t>0.16</a:t>
                      </a:r>
                    </a:p>
                  </a:txBody>
                  <a:tcPr marL="12700" marR="12700" marT="12700" marB="0" anchor="b"/>
                </a:tc>
                <a:tc>
                  <a:txBody>
                    <a:bodyPr/>
                    <a:lstStyle/>
                    <a:p>
                      <a:pPr algn="r" fontAlgn="b"/>
                      <a:r>
                        <a:rPr lang="nb-NO" sz="1800" b="0" i="0" u="none" strike="noStrike">
                          <a:solidFill>
                            <a:srgbClr val="000000"/>
                          </a:solidFill>
                          <a:effectLst/>
                          <a:latin typeface="Calibri"/>
                        </a:rPr>
                        <a:t>5.8</a:t>
                      </a:r>
                    </a:p>
                  </a:txBody>
                  <a:tcPr marL="12700" marR="12700" marT="12700" marB="0" anchor="b"/>
                </a:tc>
                <a:tc>
                  <a:txBody>
                    <a:bodyPr/>
                    <a:lstStyle/>
                    <a:p>
                      <a:pPr algn="r" fontAlgn="b"/>
                      <a:r>
                        <a:rPr lang="nb-NO" sz="1800" b="0" i="0" u="none" strike="noStrike">
                          <a:solidFill>
                            <a:srgbClr val="000000"/>
                          </a:solidFill>
                          <a:effectLst/>
                          <a:latin typeface="Calibri"/>
                        </a:rPr>
                        <a:t>0.52</a:t>
                      </a:r>
                    </a:p>
                  </a:txBody>
                  <a:tcPr marL="12700" marR="12700" marT="12700" marB="0" anchor="b"/>
                </a:tc>
                <a:tc>
                  <a:txBody>
                    <a:bodyPr/>
                    <a:lstStyle/>
                    <a:p>
                      <a:pPr algn="r" fontAlgn="b"/>
                      <a:r>
                        <a:rPr lang="hr-HR" sz="1800" b="0" i="0" u="none" strike="noStrike">
                          <a:solidFill>
                            <a:srgbClr val="000000"/>
                          </a:solidFill>
                          <a:effectLst/>
                          <a:latin typeface="Calibri"/>
                        </a:rPr>
                        <a:t>19.8</a:t>
                      </a:r>
                    </a:p>
                  </a:txBody>
                  <a:tcPr marL="12700" marR="12700" marT="12700" marB="0" anchor="b"/>
                </a:tc>
                <a:tc>
                  <a:txBody>
                    <a:bodyPr/>
                    <a:lstStyle/>
                    <a:p>
                      <a:pPr algn="r" fontAlgn="b"/>
                      <a:r>
                        <a:rPr lang="nb-NO" sz="1800" b="0" i="0" u="none" strike="noStrike">
                          <a:solidFill>
                            <a:srgbClr val="000000"/>
                          </a:solidFill>
                          <a:effectLst/>
                          <a:latin typeface="Calibri"/>
                        </a:rPr>
                        <a:t>0.88</a:t>
                      </a:r>
                    </a:p>
                  </a:txBody>
                  <a:tcPr marL="12700" marR="12700" marT="12700" marB="0" anchor="b"/>
                </a:tc>
                <a:tc>
                  <a:txBody>
                    <a:bodyPr/>
                    <a:lstStyle/>
                    <a:p>
                      <a:pPr algn="r" fontAlgn="b"/>
                      <a:r>
                        <a:rPr lang="hr-HR" sz="1800" b="0" i="0" u="none" strike="noStrike">
                          <a:solidFill>
                            <a:srgbClr val="000000"/>
                          </a:solidFill>
                          <a:effectLst/>
                          <a:latin typeface="Calibri"/>
                        </a:rPr>
                        <a:t>33.6</a:t>
                      </a:r>
                    </a:p>
                  </a:txBody>
                  <a:tcPr marL="12700" marR="12700" marT="12700" marB="0" anchor="b"/>
                </a:tc>
              </a:tr>
              <a:tr h="304128">
                <a:tc>
                  <a:txBody>
                    <a:bodyPr/>
                    <a:lstStyle/>
                    <a:p>
                      <a:pPr algn="r" fontAlgn="b"/>
                      <a:r>
                        <a:rPr lang="nb-NO" sz="1800" b="0" i="0" u="none" strike="noStrike">
                          <a:solidFill>
                            <a:srgbClr val="000000"/>
                          </a:solidFill>
                          <a:effectLst/>
                          <a:latin typeface="Calibri"/>
                        </a:rPr>
                        <a:t>0.2</a:t>
                      </a:r>
                    </a:p>
                  </a:txBody>
                  <a:tcPr marL="12700" marR="12700" marT="12700" marB="0" anchor="b"/>
                </a:tc>
                <a:tc>
                  <a:txBody>
                    <a:bodyPr/>
                    <a:lstStyle/>
                    <a:p>
                      <a:pPr algn="r" fontAlgn="b"/>
                      <a:r>
                        <a:rPr lang="hr-HR" sz="1800" b="0" i="0" u="none" strike="noStrike">
                          <a:solidFill>
                            <a:srgbClr val="000000"/>
                          </a:solidFill>
                          <a:effectLst/>
                          <a:latin typeface="Calibri"/>
                        </a:rPr>
                        <a:t>6.7</a:t>
                      </a:r>
                    </a:p>
                  </a:txBody>
                  <a:tcPr marL="12700" marR="12700" marT="12700" marB="0" anchor="b"/>
                </a:tc>
                <a:tc>
                  <a:txBody>
                    <a:bodyPr/>
                    <a:lstStyle/>
                    <a:p>
                      <a:pPr algn="r" fontAlgn="b"/>
                      <a:r>
                        <a:rPr lang="nb-NO" sz="1800" b="0" i="0" u="none" strike="noStrike">
                          <a:solidFill>
                            <a:srgbClr val="000000"/>
                          </a:solidFill>
                          <a:effectLst/>
                          <a:latin typeface="Calibri"/>
                        </a:rPr>
                        <a:t>0.56</a:t>
                      </a:r>
                    </a:p>
                  </a:txBody>
                  <a:tcPr marL="12700" marR="12700" marT="12700" marB="0" anchor="b"/>
                </a:tc>
                <a:tc>
                  <a:txBody>
                    <a:bodyPr/>
                    <a:lstStyle/>
                    <a:p>
                      <a:pPr algn="r" fontAlgn="b"/>
                      <a:r>
                        <a:rPr lang="nb-NO" sz="1800" b="0" i="0" u="none" strike="noStrike" dirty="0">
                          <a:solidFill>
                            <a:srgbClr val="000000"/>
                          </a:solidFill>
                          <a:effectLst/>
                          <a:latin typeface="Calibri"/>
                        </a:rPr>
                        <a:t>21.2</a:t>
                      </a:r>
                    </a:p>
                  </a:txBody>
                  <a:tcPr marL="12700" marR="12700" marT="12700" marB="0" anchor="b"/>
                </a:tc>
                <a:tc>
                  <a:txBody>
                    <a:bodyPr/>
                    <a:lstStyle/>
                    <a:p>
                      <a:pPr algn="r" fontAlgn="b"/>
                      <a:r>
                        <a:rPr lang="nb-NO" sz="1800" b="0" i="0" u="none" strike="noStrike">
                          <a:solidFill>
                            <a:srgbClr val="000000"/>
                          </a:solidFill>
                          <a:effectLst/>
                          <a:latin typeface="Calibri"/>
                        </a:rPr>
                        <a:t>0.92</a:t>
                      </a:r>
                    </a:p>
                  </a:txBody>
                  <a:tcPr marL="12700" marR="12700" marT="12700" marB="0" anchor="b"/>
                </a:tc>
                <a:tc>
                  <a:txBody>
                    <a:bodyPr/>
                    <a:lstStyle/>
                    <a:p>
                      <a:pPr algn="r" fontAlgn="b"/>
                      <a:r>
                        <a:rPr lang="nb-NO" sz="1800" b="0" i="0" u="none" strike="noStrike">
                          <a:solidFill>
                            <a:srgbClr val="000000"/>
                          </a:solidFill>
                          <a:effectLst/>
                          <a:latin typeface="Calibri"/>
                        </a:rPr>
                        <a:t>35.5</a:t>
                      </a:r>
                    </a:p>
                  </a:txBody>
                  <a:tcPr marL="12700" marR="12700" marT="12700" marB="0" anchor="b"/>
                </a:tc>
              </a:tr>
              <a:tr h="304128">
                <a:tc>
                  <a:txBody>
                    <a:bodyPr/>
                    <a:lstStyle/>
                    <a:p>
                      <a:pPr algn="r" fontAlgn="b"/>
                      <a:r>
                        <a:rPr lang="hr-HR" sz="1800" b="0" i="0" u="none" strike="noStrike">
                          <a:solidFill>
                            <a:srgbClr val="000000"/>
                          </a:solidFill>
                          <a:effectLst/>
                          <a:latin typeface="Calibri"/>
                        </a:rPr>
                        <a:t>0.24</a:t>
                      </a:r>
                    </a:p>
                  </a:txBody>
                  <a:tcPr marL="12700" marR="12700" marT="12700" marB="0" anchor="b"/>
                </a:tc>
                <a:tc>
                  <a:txBody>
                    <a:bodyPr/>
                    <a:lstStyle/>
                    <a:p>
                      <a:pPr algn="r" fontAlgn="b"/>
                      <a:r>
                        <a:rPr lang="hr-HR" sz="1800" b="0" i="0" u="none" strike="noStrike">
                          <a:solidFill>
                            <a:srgbClr val="000000"/>
                          </a:solidFill>
                          <a:effectLst/>
                          <a:latin typeface="Calibri"/>
                        </a:rPr>
                        <a:t>9.3</a:t>
                      </a:r>
                    </a:p>
                  </a:txBody>
                  <a:tcPr marL="12700" marR="12700" marT="12700" marB="0" anchor="b"/>
                </a:tc>
                <a:tc>
                  <a:txBody>
                    <a:bodyPr/>
                    <a:lstStyle/>
                    <a:p>
                      <a:pPr algn="r" fontAlgn="b"/>
                      <a:r>
                        <a:rPr lang="nb-NO" sz="1800" b="0" i="0" u="none" strike="noStrike">
                          <a:solidFill>
                            <a:srgbClr val="000000"/>
                          </a:solidFill>
                          <a:effectLst/>
                          <a:latin typeface="Calibri"/>
                        </a:rPr>
                        <a:t>0.6</a:t>
                      </a:r>
                    </a:p>
                  </a:txBody>
                  <a:tcPr marL="12700" marR="12700" marT="12700" marB="0" anchor="b"/>
                </a:tc>
                <a:tc>
                  <a:txBody>
                    <a:bodyPr/>
                    <a:lstStyle/>
                    <a:p>
                      <a:pPr algn="r" fontAlgn="b"/>
                      <a:r>
                        <a:rPr lang="hr-HR" sz="1800" b="0" i="0" u="none" strike="noStrike" dirty="0">
                          <a:solidFill>
                            <a:srgbClr val="000000"/>
                          </a:solidFill>
                          <a:effectLst/>
                          <a:latin typeface="Calibri"/>
                        </a:rPr>
                        <a:t>23.5</a:t>
                      </a:r>
                    </a:p>
                  </a:txBody>
                  <a:tcPr marL="12700" marR="12700" marT="12700" marB="0" anchor="b"/>
                </a:tc>
                <a:tc>
                  <a:txBody>
                    <a:bodyPr/>
                    <a:lstStyle/>
                    <a:p>
                      <a:pPr algn="r" fontAlgn="b"/>
                      <a:r>
                        <a:rPr lang="nb-NO" sz="1800" b="0" i="0" u="none" strike="noStrike" dirty="0">
                          <a:solidFill>
                            <a:srgbClr val="000000"/>
                          </a:solidFill>
                          <a:effectLst/>
                          <a:latin typeface="Calibri"/>
                        </a:rPr>
                        <a:t>0.96</a:t>
                      </a:r>
                    </a:p>
                  </a:txBody>
                  <a:tcPr marL="12700" marR="12700" marT="12700" marB="0" anchor="b"/>
                </a:tc>
                <a:tc>
                  <a:txBody>
                    <a:bodyPr/>
                    <a:lstStyle/>
                    <a:p>
                      <a:pPr algn="r" fontAlgn="b"/>
                      <a:r>
                        <a:rPr lang="hr-HR" sz="1800" b="0" i="0" u="none" strike="noStrike">
                          <a:solidFill>
                            <a:srgbClr val="000000"/>
                          </a:solidFill>
                          <a:effectLst/>
                          <a:latin typeface="Calibri"/>
                        </a:rPr>
                        <a:t>36.5</a:t>
                      </a:r>
                    </a:p>
                  </a:txBody>
                  <a:tcPr marL="12700" marR="12700" marT="12700" marB="0" anchor="b"/>
                </a:tc>
              </a:tr>
              <a:tr h="304128">
                <a:tc>
                  <a:txBody>
                    <a:bodyPr/>
                    <a:lstStyle/>
                    <a:p>
                      <a:pPr algn="r" fontAlgn="b"/>
                      <a:r>
                        <a:rPr lang="nb-NO" sz="1800" b="0" i="0" u="none" strike="noStrike">
                          <a:solidFill>
                            <a:srgbClr val="000000"/>
                          </a:solidFill>
                          <a:effectLst/>
                          <a:latin typeface="Calibri"/>
                        </a:rPr>
                        <a:t>0.28</a:t>
                      </a:r>
                    </a:p>
                  </a:txBody>
                  <a:tcPr marL="12700" marR="12700" marT="12700" marB="0" anchor="b"/>
                </a:tc>
                <a:tc>
                  <a:txBody>
                    <a:bodyPr/>
                    <a:lstStyle/>
                    <a:p>
                      <a:pPr algn="r" fontAlgn="b"/>
                      <a:r>
                        <a:rPr lang="nb-NO" sz="1800" b="0" i="0" u="none" strike="noStrike">
                          <a:solidFill>
                            <a:srgbClr val="000000"/>
                          </a:solidFill>
                          <a:effectLst/>
                          <a:latin typeface="Calibri"/>
                        </a:rPr>
                        <a:t>10.3</a:t>
                      </a:r>
                    </a:p>
                  </a:txBody>
                  <a:tcPr marL="12700" marR="12700" marT="12700" marB="0" anchor="b"/>
                </a:tc>
                <a:tc>
                  <a:txBody>
                    <a:bodyPr/>
                    <a:lstStyle/>
                    <a:p>
                      <a:pPr algn="r" fontAlgn="b"/>
                      <a:r>
                        <a:rPr lang="nb-NO" sz="1800" b="0" i="0" u="none" strike="noStrike">
                          <a:solidFill>
                            <a:srgbClr val="000000"/>
                          </a:solidFill>
                          <a:effectLst/>
                          <a:latin typeface="Calibri"/>
                        </a:rPr>
                        <a:t>0.64</a:t>
                      </a:r>
                    </a:p>
                  </a:txBody>
                  <a:tcPr marL="12700" marR="12700" marT="12700" marB="0" anchor="b"/>
                </a:tc>
                <a:tc>
                  <a:txBody>
                    <a:bodyPr/>
                    <a:lstStyle/>
                    <a:p>
                      <a:pPr algn="r" fontAlgn="b"/>
                      <a:r>
                        <a:rPr lang="nb-NO" sz="1800" b="0" i="0" u="none" strike="noStrike">
                          <a:solidFill>
                            <a:srgbClr val="000000"/>
                          </a:solidFill>
                          <a:effectLst/>
                          <a:latin typeface="Calibri"/>
                        </a:rPr>
                        <a:t>25.1</a:t>
                      </a:r>
                    </a:p>
                  </a:txBody>
                  <a:tcPr marL="12700" marR="12700" marT="12700" marB="0" anchor="b"/>
                </a:tc>
                <a:tc>
                  <a:txBody>
                    <a:bodyPr/>
                    <a:lstStyle/>
                    <a:p>
                      <a:pPr algn="r" fontAlgn="b"/>
                      <a:r>
                        <a:rPr lang="en-US" sz="1800" b="0" i="0" u="none" strike="noStrike" dirty="0">
                          <a:solidFill>
                            <a:srgbClr val="000000"/>
                          </a:solidFill>
                          <a:effectLst/>
                          <a:latin typeface="Calibri"/>
                        </a:rPr>
                        <a:t>1</a:t>
                      </a:r>
                    </a:p>
                  </a:txBody>
                  <a:tcPr marL="12700" marR="12700" marT="12700" marB="0" anchor="b"/>
                </a:tc>
                <a:tc>
                  <a:txBody>
                    <a:bodyPr/>
                    <a:lstStyle/>
                    <a:p>
                      <a:pPr algn="r" fontAlgn="b"/>
                      <a:r>
                        <a:rPr lang="en-US" sz="1800" b="0" i="0" u="none" strike="noStrike" dirty="0">
                          <a:solidFill>
                            <a:srgbClr val="000000"/>
                          </a:solidFill>
                          <a:effectLst/>
                          <a:latin typeface="Calibri"/>
                        </a:rPr>
                        <a:t>38</a:t>
                      </a:r>
                    </a:p>
                  </a:txBody>
                  <a:tcPr marL="12700" marR="12700" marT="12700" marB="0" anchor="b"/>
                </a:tc>
              </a:tr>
              <a:tr h="304128">
                <a:tc>
                  <a:txBody>
                    <a:bodyPr/>
                    <a:lstStyle/>
                    <a:p>
                      <a:pPr algn="r" fontAlgn="b"/>
                      <a:r>
                        <a:rPr lang="nb-NO" sz="1800" b="0" i="0" u="none" strike="noStrike">
                          <a:solidFill>
                            <a:srgbClr val="000000"/>
                          </a:solidFill>
                          <a:effectLst/>
                          <a:latin typeface="Calibri"/>
                        </a:rPr>
                        <a:t>0.32</a:t>
                      </a:r>
                    </a:p>
                  </a:txBody>
                  <a:tcPr marL="12700" marR="12700" marT="12700" marB="0" anchor="b"/>
                </a:tc>
                <a:tc>
                  <a:txBody>
                    <a:bodyPr/>
                    <a:lstStyle/>
                    <a:p>
                      <a:pPr algn="r" fontAlgn="b"/>
                      <a:r>
                        <a:rPr lang="nb-NO" sz="1800" b="0" i="0" u="none" strike="noStrike" dirty="0">
                          <a:solidFill>
                            <a:srgbClr val="000000"/>
                          </a:solidFill>
                          <a:effectLst/>
                          <a:latin typeface="Calibri"/>
                        </a:rPr>
                        <a:t>11.8</a:t>
                      </a:r>
                    </a:p>
                  </a:txBody>
                  <a:tcPr marL="12700" marR="12700" marT="12700" marB="0" anchor="b"/>
                </a:tc>
                <a:tc>
                  <a:txBody>
                    <a:bodyPr/>
                    <a:lstStyle/>
                    <a:p>
                      <a:pPr algn="r" fontAlgn="b"/>
                      <a:r>
                        <a:rPr lang="it-IT" sz="1800" b="0" i="0" u="none" strike="noStrike">
                          <a:solidFill>
                            <a:srgbClr val="000000"/>
                          </a:solidFill>
                          <a:effectLst/>
                          <a:latin typeface="Calibri"/>
                        </a:rPr>
                        <a:t>0.68</a:t>
                      </a:r>
                    </a:p>
                  </a:txBody>
                  <a:tcPr marL="12700" marR="12700" marT="12700" marB="0" anchor="b"/>
                </a:tc>
                <a:tc>
                  <a:txBody>
                    <a:bodyPr/>
                    <a:lstStyle/>
                    <a:p>
                      <a:pPr algn="r" fontAlgn="b"/>
                      <a:r>
                        <a:rPr lang="nb-NO" sz="1800" b="0" i="0" u="none" strike="noStrike" dirty="0">
                          <a:solidFill>
                            <a:srgbClr val="000000"/>
                          </a:solidFill>
                          <a:effectLst/>
                          <a:latin typeface="Calibri"/>
                        </a:rPr>
                        <a:t>27.3</a:t>
                      </a:r>
                    </a:p>
                  </a:txBody>
                  <a:tcPr marL="12700" marR="12700" marT="12700" marB="0" anchor="b"/>
                </a:tc>
                <a:tc>
                  <a:txBody>
                    <a:bodyPr/>
                    <a:lstStyle/>
                    <a:p>
                      <a:endParaRPr lang="en-US" sz="1800"/>
                    </a:p>
                  </a:txBody>
                  <a:tcPr marL="12700" marR="12700" marT="12700" marB="0" anchor="b"/>
                </a:tc>
                <a:tc>
                  <a:txBody>
                    <a:bodyPr/>
                    <a:lstStyle/>
                    <a:p>
                      <a:endParaRPr lang="en-US" sz="1800" dirty="0"/>
                    </a:p>
                  </a:txBody>
                  <a:tcPr marL="12700" marR="12700" marT="12700" marB="0" anchor="b"/>
                </a:tc>
              </a:tr>
            </a:tbl>
          </a:graphicData>
        </a:graphic>
      </p:graphicFrame>
    </p:spTree>
    <p:extLst>
      <p:ext uri="{BB962C8B-B14F-4D97-AF65-F5344CB8AC3E}">
        <p14:creationId xmlns:p14="http://schemas.microsoft.com/office/powerpoint/2010/main" val="13494901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Rates</a:t>
            </a:r>
            <a:br>
              <a:rPr lang="en-US" dirty="0" smtClean="0"/>
            </a:br>
            <a:r>
              <a:rPr lang="en-US" dirty="0"/>
              <a:t>	</a:t>
            </a:r>
            <a:r>
              <a:rPr lang="en-US" dirty="0" smtClean="0"/>
              <a:t>Velocity</a:t>
            </a:r>
            <a:endParaRPr lang="en-US" dirty="0"/>
          </a:p>
        </p:txBody>
      </p:sp>
      <p:sp>
        <p:nvSpPr>
          <p:cNvPr id="3" name="Content Placeholder 2"/>
          <p:cNvSpPr>
            <a:spLocks noGrp="1"/>
          </p:cNvSpPr>
          <p:nvPr>
            <p:ph idx="1"/>
          </p:nvPr>
        </p:nvSpPr>
        <p:spPr/>
        <p:txBody>
          <a:bodyPr>
            <a:normAutofit/>
          </a:bodyPr>
          <a:lstStyle/>
          <a:p>
            <a:r>
              <a:rPr lang="en-US" dirty="0" smtClean="0"/>
              <a:t>A </a:t>
            </a:r>
            <a:r>
              <a:rPr lang="en-US" b="1" dirty="0" smtClean="0"/>
              <a:t>rate </a:t>
            </a:r>
            <a:r>
              <a:rPr lang="en-US" dirty="0" smtClean="0"/>
              <a:t>is the quotient of two numbers that are measured using (possibly) different units.</a:t>
            </a:r>
          </a:p>
          <a:p>
            <a:r>
              <a:rPr lang="en-US" dirty="0" smtClean="0"/>
              <a:t>The </a:t>
            </a:r>
            <a:r>
              <a:rPr lang="en-US" dirty="0" smtClean="0"/>
              <a:t>unit of measure </a:t>
            </a:r>
            <a:r>
              <a:rPr lang="en-US" dirty="0" smtClean="0"/>
              <a:t>for</a:t>
            </a:r>
            <a:r>
              <a:rPr lang="en-US" dirty="0" smtClean="0"/>
              <a:t> </a:t>
            </a:r>
            <a:r>
              <a:rPr lang="en-US" dirty="0" smtClean="0"/>
              <a:t>a rate is the quotient of the units to measure the two numbers.</a:t>
            </a:r>
          </a:p>
          <a:p>
            <a:r>
              <a:rPr lang="en-US" dirty="0" smtClean="0"/>
              <a:t>Example: Driving 120 miles in 2 hours means that you drove 60 miles/hour = 60 miles per hour = 60 mph.</a:t>
            </a:r>
          </a:p>
          <a:p>
            <a:r>
              <a:rPr lang="en-US" dirty="0" smtClean="0"/>
              <a:t>The rate of change of distance over time is called </a:t>
            </a:r>
            <a:r>
              <a:rPr lang="en-US" b="1" dirty="0" smtClean="0"/>
              <a:t>velocity</a:t>
            </a:r>
            <a:r>
              <a:rPr lang="en-US" dirty="0" smtClean="0"/>
              <a:t>.</a:t>
            </a:r>
          </a:p>
          <a:p>
            <a:pPr marL="0" indent="0">
              <a:buNone/>
            </a:pPr>
            <a:endParaRPr lang="en-US" dirty="0"/>
          </a:p>
          <a:p>
            <a:endParaRPr lang="en-US" dirty="0"/>
          </a:p>
        </p:txBody>
      </p:sp>
    </p:spTree>
    <p:extLst>
      <p:ext uri="{BB962C8B-B14F-4D97-AF65-F5344CB8AC3E}">
        <p14:creationId xmlns:p14="http://schemas.microsoft.com/office/powerpoint/2010/main" val="126803304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Math">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Math.thmx</Template>
  <TotalTime>3140</TotalTime>
  <Words>1107</Words>
  <Application>Microsoft Macintosh PowerPoint</Application>
  <PresentationFormat>On-screen Show (4:3)</PresentationFormat>
  <Paragraphs>188</Paragraphs>
  <Slides>21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Math</vt:lpstr>
      <vt:lpstr>Equation</vt:lpstr>
      <vt:lpstr>Math Module 1</vt:lpstr>
      <vt:lpstr>STEM  Technology</vt:lpstr>
      <vt:lpstr>STEM  Engineering</vt:lpstr>
      <vt:lpstr>STEM  Science</vt:lpstr>
      <vt:lpstr>STEM  Mathematics</vt:lpstr>
      <vt:lpstr>Mathematical Robot  Models</vt:lpstr>
      <vt:lpstr>Distance  Time</vt:lpstr>
      <vt:lpstr>Distance  Time</vt:lpstr>
      <vt:lpstr>Rates  Velocity</vt:lpstr>
      <vt:lpstr>Average  Rates of Change</vt:lpstr>
      <vt:lpstr>Graphing  Distance VS Time</vt:lpstr>
      <vt:lpstr>Graphing  Distance VS Time</vt:lpstr>
      <vt:lpstr>Overall Average  Rate of Change</vt:lpstr>
      <vt:lpstr>Another  Approach</vt:lpstr>
      <vt:lpstr>Expected  Velocity</vt:lpstr>
      <vt:lpstr>Wheel   Model</vt:lpstr>
      <vt:lpstr>Wheel  Model</vt:lpstr>
      <vt:lpstr>Distance for the  Left Wheel</vt:lpstr>
      <vt:lpstr>Distance for the  Left Wheel</vt:lpstr>
      <vt:lpstr>Wheel  Rotations</vt:lpstr>
      <vt:lpstr>Activity</vt:lpstr>
    </vt:vector>
  </TitlesOfParts>
  <Company>Carson-Newman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Math Module 1</dc:title>
  <dc:creator>Henry Suters</dc:creator>
  <cp:lastModifiedBy>Henry Suters</cp:lastModifiedBy>
  <cp:revision>66</cp:revision>
  <dcterms:created xsi:type="dcterms:W3CDTF">2016-06-03T18:47:40Z</dcterms:created>
  <dcterms:modified xsi:type="dcterms:W3CDTF">2016-06-10T14:18:27Z</dcterms:modified>
</cp:coreProperties>
</file>