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91" r:id="rId3"/>
    <p:sldId id="29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8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90" r:id="rId35"/>
    <p:sldId id="289" r:id="rId36"/>
    <p:sldId id="288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6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6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Workbook6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Workbook6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xVal>
            <c:numRef>
              <c:f>Sheet1!$C$1:$C$7</c:f>
              <c:numCache>
                <c:formatCode>General</c:formatCode>
                <c:ptCount val="7"/>
                <c:pt idx="0">
                  <c:v>1360.0</c:v>
                </c:pt>
                <c:pt idx="1">
                  <c:v>1890.0</c:v>
                </c:pt>
                <c:pt idx="2">
                  <c:v>2197.0</c:v>
                </c:pt>
                <c:pt idx="3">
                  <c:v>3283.0</c:v>
                </c:pt>
                <c:pt idx="4">
                  <c:v>3827.0</c:v>
                </c:pt>
                <c:pt idx="5">
                  <c:v>4163.0</c:v>
                </c:pt>
                <c:pt idx="6">
                  <c:v>5201.0</c:v>
                </c:pt>
              </c:numCache>
            </c:numRef>
          </c:xVal>
          <c:yVal>
            <c:numRef>
              <c:f>Sheet1!$D$1:$D$7</c:f>
              <c:numCache>
                <c:formatCode>General</c:formatCode>
                <c:ptCount val="7"/>
                <c:pt idx="0">
                  <c:v>9.999200000000001</c:v>
                </c:pt>
                <c:pt idx="1">
                  <c:v>20.0003</c:v>
                </c:pt>
                <c:pt idx="2">
                  <c:v>28.0</c:v>
                </c:pt>
                <c:pt idx="3">
                  <c:v>74.0</c:v>
                </c:pt>
                <c:pt idx="4">
                  <c:v>102.0</c:v>
                </c:pt>
                <c:pt idx="5">
                  <c:v>123.0</c:v>
                </c:pt>
                <c:pt idx="6">
                  <c:v>214.0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2922280"/>
        <c:axId val="-2062930600"/>
      </c:scatterChart>
      <c:valAx>
        <c:axId val="-20629222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Raw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62930600"/>
        <c:crosses val="autoZero"/>
        <c:crossBetween val="midCat"/>
      </c:valAx>
      <c:valAx>
        <c:axId val="-2062930600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Distance cm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629222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Sheet1!$C$1:$C$7</c:f>
              <c:numCache>
                <c:formatCode>General</c:formatCode>
                <c:ptCount val="7"/>
                <c:pt idx="0">
                  <c:v>1360.0</c:v>
                </c:pt>
                <c:pt idx="1">
                  <c:v>1890.0</c:v>
                </c:pt>
                <c:pt idx="2">
                  <c:v>2197.0</c:v>
                </c:pt>
                <c:pt idx="3">
                  <c:v>3283.0</c:v>
                </c:pt>
                <c:pt idx="4">
                  <c:v>3827.0</c:v>
                </c:pt>
                <c:pt idx="5">
                  <c:v>4163.0</c:v>
                </c:pt>
                <c:pt idx="6">
                  <c:v>5201.0</c:v>
                </c:pt>
              </c:numCache>
            </c:numRef>
          </c:xVal>
          <c:yVal>
            <c:numRef>
              <c:f>Sheet1!$D$1:$D$7</c:f>
              <c:numCache>
                <c:formatCode>General</c:formatCode>
                <c:ptCount val="7"/>
                <c:pt idx="0">
                  <c:v>9.999200000000001</c:v>
                </c:pt>
                <c:pt idx="1">
                  <c:v>20.0003</c:v>
                </c:pt>
                <c:pt idx="2">
                  <c:v>28.0</c:v>
                </c:pt>
                <c:pt idx="3">
                  <c:v>74.0</c:v>
                </c:pt>
                <c:pt idx="4">
                  <c:v>102.0</c:v>
                </c:pt>
                <c:pt idx="5">
                  <c:v>123.0</c:v>
                </c:pt>
                <c:pt idx="6">
                  <c:v>214.0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30630392"/>
        <c:axId val="-2067771816"/>
      </c:scatterChart>
      <c:valAx>
        <c:axId val="-20306303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Raw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67771816"/>
        <c:crosses val="autoZero"/>
        <c:crossBetween val="midCat"/>
      </c:valAx>
      <c:valAx>
        <c:axId val="-2067771816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Distance cm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3063039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xVal>
            <c:numRef>
              <c:f>Sheet1!$A$1:$A$7</c:f>
              <c:numCache>
                <c:formatCode>General</c:formatCode>
                <c:ptCount val="7"/>
                <c:pt idx="0">
                  <c:v>1360.0</c:v>
                </c:pt>
                <c:pt idx="1">
                  <c:v>1890.0</c:v>
                </c:pt>
                <c:pt idx="2">
                  <c:v>2197.0</c:v>
                </c:pt>
                <c:pt idx="3">
                  <c:v>3283.0</c:v>
                </c:pt>
                <c:pt idx="4">
                  <c:v>3827.0</c:v>
                </c:pt>
                <c:pt idx="5">
                  <c:v>4163.0</c:v>
                </c:pt>
                <c:pt idx="6">
                  <c:v>5201.0</c:v>
                </c:pt>
              </c:numCache>
            </c:numRef>
          </c:xVal>
          <c:yVal>
            <c:numRef>
              <c:f>Sheet1!$B$1:$B$7</c:f>
              <c:numCache>
                <c:formatCode>General</c:formatCode>
                <c:ptCount val="7"/>
                <c:pt idx="0">
                  <c:v>10.0032</c:v>
                </c:pt>
                <c:pt idx="1">
                  <c:v>20.0043</c:v>
                </c:pt>
                <c:pt idx="2">
                  <c:v>25.9</c:v>
                </c:pt>
                <c:pt idx="3">
                  <c:v>44.0</c:v>
                </c:pt>
                <c:pt idx="4">
                  <c:v>59.0</c:v>
                </c:pt>
                <c:pt idx="5">
                  <c:v>60.0</c:v>
                </c:pt>
                <c:pt idx="6">
                  <c:v>82.0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3025128"/>
        <c:axId val="-2063040344"/>
      </c:scatterChart>
      <c:valAx>
        <c:axId val="-20630251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Raw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63040344"/>
        <c:crosses val="autoZero"/>
        <c:crossBetween val="midCat"/>
      </c:valAx>
      <c:valAx>
        <c:axId val="-2063040344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Distance cm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6302512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Sheet1!$A$1:$A$7</c:f>
              <c:numCache>
                <c:formatCode>General</c:formatCode>
                <c:ptCount val="7"/>
                <c:pt idx="0">
                  <c:v>1360.0</c:v>
                </c:pt>
                <c:pt idx="1">
                  <c:v>1890.0</c:v>
                </c:pt>
                <c:pt idx="2">
                  <c:v>2197.0</c:v>
                </c:pt>
                <c:pt idx="3">
                  <c:v>3283.0</c:v>
                </c:pt>
                <c:pt idx="4">
                  <c:v>3827.0</c:v>
                </c:pt>
                <c:pt idx="5">
                  <c:v>4163.0</c:v>
                </c:pt>
                <c:pt idx="6">
                  <c:v>5201.0</c:v>
                </c:pt>
              </c:numCache>
            </c:numRef>
          </c:xVal>
          <c:yVal>
            <c:numRef>
              <c:f>Sheet1!$B$1:$B$7</c:f>
              <c:numCache>
                <c:formatCode>General</c:formatCode>
                <c:ptCount val="7"/>
                <c:pt idx="0">
                  <c:v>10.0</c:v>
                </c:pt>
                <c:pt idx="1">
                  <c:v>20.0</c:v>
                </c:pt>
                <c:pt idx="2">
                  <c:v>26.0</c:v>
                </c:pt>
                <c:pt idx="3">
                  <c:v>44.0</c:v>
                </c:pt>
                <c:pt idx="4">
                  <c:v>59.0</c:v>
                </c:pt>
                <c:pt idx="5">
                  <c:v>60.0</c:v>
                </c:pt>
                <c:pt idx="6">
                  <c:v>82.0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35933544"/>
        <c:axId val="-2035770616"/>
      </c:scatterChart>
      <c:valAx>
        <c:axId val="-2035933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Raw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35770616"/>
        <c:crosses val="autoZero"/>
        <c:crossBetween val="midCat"/>
      </c:valAx>
      <c:valAx>
        <c:axId val="-2035770616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Distance cm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359335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0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1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0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11.emf"/><Relationship Id="rId7" Type="http://schemas.openxmlformats.org/officeDocument/2006/relationships/image" Target="../media/image1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oleObject" Target="../embeddings/oleObject6.bin"/><Relationship Id="rId5" Type="http://schemas.openxmlformats.org/officeDocument/2006/relationships/image" Target="../media/image1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9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Math </a:t>
            </a:r>
            <a:r>
              <a:rPr lang="en-US" sz="3200" smtClean="0"/>
              <a:t>Module 2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Lines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61" y="658361"/>
            <a:ext cx="3484304" cy="348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655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equation that can be written in the </a:t>
            </a:r>
            <a:r>
              <a:rPr lang="en-US" dirty="0" smtClean="0"/>
              <a:t>form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		Ax </a:t>
            </a:r>
            <a:r>
              <a:rPr lang="en-US" dirty="0"/>
              <a:t>+ By = </a:t>
            </a:r>
            <a:r>
              <a:rPr lang="en-US" dirty="0" smtClean="0"/>
              <a:t>C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where </a:t>
            </a:r>
            <a:r>
              <a:rPr lang="en-US" dirty="0"/>
              <a:t>A and B are not both 0 is called a </a:t>
            </a:r>
            <a:r>
              <a:rPr lang="en-US" b="1" dirty="0"/>
              <a:t>linear equation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Solutions </a:t>
            </a:r>
            <a:r>
              <a:rPr lang="en-US" dirty="0"/>
              <a:t>are ordered pairs (x, y) that make the equation true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 example find solutions of -2x + 4y = 4 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381879"/>
              </p:ext>
            </p:extLst>
          </p:nvPr>
        </p:nvGraphicFramePr>
        <p:xfrm>
          <a:off x="3629094" y="4922303"/>
          <a:ext cx="1896778" cy="154560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48389"/>
                <a:gridCol w="948389"/>
              </a:tblGrid>
              <a:tr h="38640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8640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8640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8640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412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then put a red peg at each solution.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2100" y="2659063"/>
            <a:ext cx="346710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07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can then graph the line by putting a rubber band around the red pegs.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Notice that any point inside the rubber band also solves the equation. For example: (2,2), (-2,0), (3, 2.5)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2100" y="2490035"/>
            <a:ext cx="2876822" cy="287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662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2609400"/>
            <a:ext cx="7556313" cy="4144963"/>
          </a:xfrm>
        </p:spPr>
        <p:txBody>
          <a:bodyPr/>
          <a:lstStyle/>
          <a:p>
            <a:r>
              <a:rPr lang="en-US" dirty="0"/>
              <a:t>It can be helpful to know when a graph crosses the x or y axis. </a:t>
            </a:r>
          </a:p>
          <a:p>
            <a:pPr lvl="1"/>
            <a:r>
              <a:rPr lang="en-US" dirty="0"/>
              <a:t>When it crosses the y axis we have a </a:t>
            </a:r>
            <a:r>
              <a:rPr lang="en-US" b="1" dirty="0"/>
              <a:t>y intercept</a:t>
            </a:r>
            <a:r>
              <a:rPr lang="en-US" dirty="0"/>
              <a:t>; the x coordinate is 0. </a:t>
            </a:r>
          </a:p>
          <a:p>
            <a:pPr lvl="1"/>
            <a:r>
              <a:rPr lang="en-US" dirty="0"/>
              <a:t>When it crosses the x axis we have an </a:t>
            </a:r>
            <a:r>
              <a:rPr lang="en-US" b="1" dirty="0"/>
              <a:t>x intercept</a:t>
            </a:r>
            <a:r>
              <a:rPr lang="en-US" dirty="0"/>
              <a:t>; the y coordinate is 0. </a:t>
            </a:r>
            <a:endParaRPr lang="en-US" dirty="0" smtClean="0"/>
          </a:p>
          <a:p>
            <a:r>
              <a:rPr lang="en-US" dirty="0" smtClean="0"/>
              <a:t>The x intercept of our line is x = -2 and the y intercept is </a:t>
            </a:r>
            <a:br>
              <a:rPr lang="en-US" dirty="0" smtClean="0"/>
            </a:br>
            <a:r>
              <a:rPr lang="en-US" dirty="0" smtClean="0"/>
              <a:t>y = 1.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8378" y="167325"/>
            <a:ext cx="2442075" cy="244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489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2779234"/>
            <a:ext cx="7556313" cy="3453711"/>
          </a:xfrm>
        </p:spPr>
        <p:txBody>
          <a:bodyPr>
            <a:normAutofit/>
          </a:bodyPr>
          <a:lstStyle/>
          <a:p>
            <a:r>
              <a:rPr lang="en-US" dirty="0"/>
              <a:t>We are often interested in how steep a line is. </a:t>
            </a:r>
          </a:p>
          <a:p>
            <a:r>
              <a:rPr lang="en-US" dirty="0"/>
              <a:t>We measure this by calculating its </a:t>
            </a:r>
            <a:r>
              <a:rPr lang="en-US" b="1" dirty="0"/>
              <a:t>slope</a:t>
            </a:r>
            <a:r>
              <a:rPr lang="en-US" dirty="0"/>
              <a:t>. </a:t>
            </a:r>
          </a:p>
          <a:p>
            <a:r>
              <a:rPr lang="en-US" dirty="0"/>
              <a:t>To calculate the slope we need to determine the following: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vertical </a:t>
            </a:r>
            <a:r>
              <a:rPr lang="en-US" b="1" dirty="0"/>
              <a:t>rise</a:t>
            </a:r>
            <a:r>
              <a:rPr lang="en-US" dirty="0"/>
              <a:t>: how much the line increases over an interval.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horizontal </a:t>
            </a:r>
            <a:r>
              <a:rPr lang="en-US" b="1" dirty="0"/>
              <a:t>run</a:t>
            </a:r>
            <a:r>
              <a:rPr lang="en-US" dirty="0"/>
              <a:t>: the width of the interval. </a:t>
            </a:r>
            <a:endParaRPr lang="en-US" dirty="0" smtClean="0"/>
          </a:p>
          <a:p>
            <a:r>
              <a:rPr lang="en-US" dirty="0"/>
              <a:t>The slope is the rise divided by the run. </a:t>
            </a:r>
          </a:p>
          <a:p>
            <a:r>
              <a:rPr lang="en-US" dirty="0"/>
              <a:t>Example: What is the slope of the roof?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595" y="484094"/>
            <a:ext cx="4813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149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 formula form, if a line goes through the points (x</a:t>
            </a:r>
            <a:r>
              <a:rPr lang="en-US" baseline="-25000" dirty="0"/>
              <a:t>1</a:t>
            </a:r>
            <a:r>
              <a:rPr lang="en-US" dirty="0"/>
              <a:t>,y</a:t>
            </a:r>
            <a:r>
              <a:rPr lang="en-US" baseline="-25000" dirty="0"/>
              <a:t>1</a:t>
            </a:r>
            <a:r>
              <a:rPr lang="en-US" dirty="0"/>
              <a:t>) and (x</a:t>
            </a:r>
            <a:r>
              <a:rPr lang="en-US" baseline="-25000" dirty="0"/>
              <a:t>2</a:t>
            </a:r>
            <a:r>
              <a:rPr lang="en-US" dirty="0"/>
              <a:t>,y</a:t>
            </a:r>
            <a:r>
              <a:rPr lang="en-US" baseline="-25000" dirty="0"/>
              <a:t>2</a:t>
            </a:r>
            <a:r>
              <a:rPr lang="en-US" dirty="0"/>
              <a:t>) then </a:t>
            </a:r>
          </a:p>
          <a:p>
            <a:pPr marL="0" indent="0">
              <a:buNone/>
            </a:pPr>
            <a:r>
              <a:rPr lang="en-US" dirty="0" smtClean="0"/>
              <a:t>			   rise </a:t>
            </a:r>
            <a:r>
              <a:rPr lang="en-US" dirty="0"/>
              <a:t>= </a:t>
            </a:r>
            <a:r>
              <a:rPr lang="en-US" dirty="0" smtClean="0"/>
              <a:t>y</a:t>
            </a:r>
            <a:r>
              <a:rPr lang="en-US" baseline="-25000" dirty="0" smtClean="0"/>
              <a:t>2 </a:t>
            </a:r>
            <a:r>
              <a:rPr lang="en-US" dirty="0" smtClean="0"/>
              <a:t>− y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		   run </a:t>
            </a:r>
            <a:r>
              <a:rPr lang="en-US" dirty="0"/>
              <a:t>= </a:t>
            </a:r>
            <a:r>
              <a:rPr lang="en-US" dirty="0" smtClean="0"/>
              <a:t>x</a:t>
            </a:r>
            <a:r>
              <a:rPr lang="en-US" baseline="-25000" dirty="0" smtClean="0"/>
              <a:t>2 </a:t>
            </a:r>
            <a:r>
              <a:rPr lang="en-US" dirty="0" smtClean="0"/>
              <a:t>− x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		            so 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554320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363424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4330740"/>
              </p:ext>
            </p:extLst>
          </p:nvPr>
        </p:nvGraphicFramePr>
        <p:xfrm>
          <a:off x="2842355" y="4299907"/>
          <a:ext cx="2879725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Equation" r:id="rId7" imgW="1219200" imgH="431800" progId="Equation.3">
                  <p:embed/>
                </p:oleObj>
              </mc:Choice>
              <mc:Fallback>
                <p:oleObj name="Equation" r:id="rId7" imgW="12192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42355" y="4299907"/>
                        <a:ext cx="2879725" cy="1020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49568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403391"/>
          </a:xfrm>
        </p:spPr>
        <p:txBody>
          <a:bodyPr>
            <a:normAutofit/>
          </a:bodyPr>
          <a:lstStyle/>
          <a:p>
            <a:r>
              <a:rPr lang="en-US" dirty="0" smtClean="0"/>
              <a:t>Example: Set up the line with the points (2,4) and (6,2) on the pegboard. Calculate the slope.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Slope = -2/4 = -1/2			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982534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275129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27261" y="2791894"/>
            <a:ext cx="3575177" cy="283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1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Lines with positive slopes increase from left to right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Lines with negative slopes decrease from left to right. </a:t>
            </a:r>
            <a:endParaRPr lang="en-US" dirty="0" smtClean="0"/>
          </a:p>
          <a:p>
            <a:r>
              <a:rPr lang="en-US" dirty="0"/>
              <a:t>Lines with slopes that are larger in absolute value are steeper. </a:t>
            </a:r>
            <a:endParaRPr lang="en-US" dirty="0" smtClean="0"/>
          </a:p>
          <a:p>
            <a:r>
              <a:rPr lang="en-US" dirty="0" smtClean="0"/>
              <a:t>Lines </a:t>
            </a:r>
            <a:r>
              <a:rPr lang="en-US" dirty="0"/>
              <a:t>with slopes that are smaller in absolute value are </a:t>
            </a:r>
            <a:r>
              <a:rPr lang="en-US" dirty="0" smtClean="0"/>
              <a:t>less steep. </a:t>
            </a:r>
            <a:endParaRPr lang="en-US" dirty="0"/>
          </a:p>
          <a:p>
            <a:r>
              <a:rPr lang="en-US" b="1" dirty="0"/>
              <a:t>Horizontal lines </a:t>
            </a:r>
            <a:r>
              <a:rPr lang="en-US" dirty="0"/>
              <a:t>have slope 0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/>
              <a:t>Vertical lines </a:t>
            </a:r>
            <a:r>
              <a:rPr lang="en-US" dirty="0"/>
              <a:t>have undefined slope.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526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Two lines are </a:t>
            </a:r>
            <a:r>
              <a:rPr lang="en-US" b="1" dirty="0"/>
              <a:t>parallel</a:t>
            </a:r>
            <a:r>
              <a:rPr lang="en-US" dirty="0"/>
              <a:t> if they have no points in common (do not cross). </a:t>
            </a:r>
            <a:endParaRPr lang="en-US" dirty="0" smtClean="0"/>
          </a:p>
          <a:p>
            <a:pPr lvl="1"/>
            <a:r>
              <a:rPr lang="en-US" dirty="0"/>
              <a:t>Parallel lines are either both vertical (slope undefined) or they have the </a:t>
            </a:r>
            <a:r>
              <a:rPr lang="en-US" dirty="0" smtClean="0"/>
              <a:t>same slope.</a:t>
            </a:r>
            <a:endParaRPr lang="en-US" dirty="0"/>
          </a:p>
          <a:p>
            <a:r>
              <a:rPr lang="en-US" dirty="0"/>
              <a:t>Two lines are </a:t>
            </a:r>
            <a:r>
              <a:rPr lang="en-US" b="1" dirty="0"/>
              <a:t>perpendicular</a:t>
            </a:r>
            <a:r>
              <a:rPr lang="en-US" dirty="0"/>
              <a:t> if they cross at right angles. </a:t>
            </a:r>
          </a:p>
          <a:p>
            <a:pPr lvl="1"/>
            <a:r>
              <a:rPr lang="en-US" dirty="0"/>
              <a:t>A line with slope m</a:t>
            </a:r>
            <a:r>
              <a:rPr lang="en-US" baseline="-25000" dirty="0"/>
              <a:t>1</a:t>
            </a:r>
            <a:r>
              <a:rPr lang="en-US" dirty="0"/>
              <a:t> and another line with slope m</a:t>
            </a:r>
            <a:r>
              <a:rPr lang="en-US" baseline="-25000" dirty="0"/>
              <a:t>2</a:t>
            </a:r>
            <a:r>
              <a:rPr lang="en-US" dirty="0"/>
              <a:t> are perpendicular if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        m</a:t>
            </a:r>
            <a:r>
              <a:rPr lang="en-US" baseline="-25000" dirty="0" smtClean="0"/>
              <a:t>1</a:t>
            </a:r>
            <a:r>
              <a:rPr lang="en-US" dirty="0" smtClean="0"/>
              <a:t>m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= −</a:t>
            </a:r>
            <a:r>
              <a:rPr lang="en-US" dirty="0" smtClean="0"/>
              <a:t>1</a:t>
            </a:r>
            <a:br>
              <a:rPr lang="en-US" dirty="0" smtClean="0"/>
            </a:br>
            <a:r>
              <a:rPr lang="en-US" dirty="0" smtClean="0"/>
              <a:t>which </a:t>
            </a:r>
            <a:r>
              <a:rPr lang="en-US" dirty="0"/>
              <a:t>can also be written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        m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−1/m</a:t>
            </a:r>
            <a:r>
              <a:rPr lang="en-US" baseline="-25000" dirty="0" smtClean="0"/>
              <a:t>1</a:t>
            </a:r>
            <a:endParaRPr lang="en-US" dirty="0"/>
          </a:p>
          <a:p>
            <a:pPr lvl="1"/>
            <a:r>
              <a:rPr lang="en-US" dirty="0"/>
              <a:t>A vertical line (undefined slope) and a horizontal line (slope 0) are also </a:t>
            </a:r>
            <a:r>
              <a:rPr lang="en-US" dirty="0" smtClean="0"/>
              <a:t>perpendicular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775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Using Slope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One method for graphing linear equations is to use one point on the line and </a:t>
            </a:r>
            <a:r>
              <a:rPr lang="en-US" dirty="0" smtClean="0"/>
              <a:t>the slope.</a:t>
            </a:r>
            <a:endParaRPr lang="en-US" dirty="0"/>
          </a:p>
          <a:p>
            <a:r>
              <a:rPr lang="en-US" dirty="0"/>
              <a:t>Example: Graph the line that passes through the point (−2, 6) and has </a:t>
            </a:r>
            <a:r>
              <a:rPr lang="en-US" dirty="0" smtClean="0"/>
              <a:t>the slope  -3/4. </a:t>
            </a:r>
            <a:endParaRPr lang="en-US" dirty="0"/>
          </a:p>
          <a:p>
            <a:pPr lvl="1"/>
            <a:r>
              <a:rPr lang="en-US" dirty="0" smtClean="0"/>
              <a:t>Plot </a:t>
            </a:r>
            <a:r>
              <a:rPr lang="en-US" dirty="0"/>
              <a:t>the point (−2, 6</a:t>
            </a:r>
            <a:r>
              <a:rPr lang="en-US" dirty="0" smtClean="0"/>
              <a:t>) using a red peg. </a:t>
            </a:r>
          </a:p>
          <a:p>
            <a:pPr lvl="1"/>
            <a:r>
              <a:rPr lang="en-US" dirty="0" smtClean="0"/>
              <a:t>Write </a:t>
            </a:r>
            <a:r>
              <a:rPr lang="en-US" dirty="0"/>
              <a:t>the slope </a:t>
            </a:r>
            <a:r>
              <a:rPr lang="en-US" dirty="0" smtClean="0"/>
              <a:t>as </a:t>
            </a:r>
            <a:r>
              <a:rPr lang="en-US" dirty="0"/>
              <a:t>a ratio. We will choose </a:t>
            </a:r>
            <a:r>
              <a:rPr lang="en-US" dirty="0" smtClean="0"/>
              <a:t>(−3) / 4 </a:t>
            </a:r>
            <a:r>
              <a:rPr lang="en-US" dirty="0"/>
              <a:t>(but we could also use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 / (-4 )). </a:t>
            </a:r>
          </a:p>
          <a:p>
            <a:pPr lvl="1"/>
            <a:r>
              <a:rPr lang="en-US" dirty="0" smtClean="0"/>
              <a:t>rise </a:t>
            </a:r>
            <a:r>
              <a:rPr lang="en-US" dirty="0"/>
              <a:t>= −3 </a:t>
            </a:r>
            <a:r>
              <a:rPr lang="en-US" dirty="0" smtClean="0"/>
              <a:t> and run = 4 (or rise = 3 and run = -4)</a:t>
            </a:r>
            <a:endParaRPr lang="en-US" dirty="0"/>
          </a:p>
          <a:p>
            <a:r>
              <a:rPr lang="en-US" dirty="0" smtClean="0"/>
              <a:t>Start </a:t>
            </a:r>
            <a:r>
              <a:rPr lang="en-US" dirty="0"/>
              <a:t>at the plotted point and move down 3 units and right 4 units and plot a new </a:t>
            </a:r>
            <a:r>
              <a:rPr lang="en-US" dirty="0" smtClean="0"/>
              <a:t>point using another red peg. </a:t>
            </a:r>
            <a:endParaRPr lang="en-US" dirty="0"/>
          </a:p>
          <a:p>
            <a:r>
              <a:rPr lang="en-US" dirty="0" smtClean="0"/>
              <a:t>Connect </a:t>
            </a:r>
            <a:r>
              <a:rPr lang="en-US" dirty="0"/>
              <a:t>these plotted points with a line. </a:t>
            </a:r>
            <a:endParaRPr lang="en-US" dirty="0" smtClean="0"/>
          </a:p>
          <a:p>
            <a:r>
              <a:rPr lang="en-US" dirty="0" smtClean="0"/>
              <a:t>You can repeat this to generate more points on the line. e.g. (0, 6) and (-6, 9).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556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r>
              <a:rPr lang="en-US" dirty="0"/>
              <a:t>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Suppose we are writing software to control a robot. In particular, our robot has an Ultrasonic Sensor that produces a raw value that is (hopefully) related to its distance from the nearest obstruction.</a:t>
            </a:r>
          </a:p>
          <a:p>
            <a:r>
              <a:rPr lang="en-US" dirty="0" smtClean="0"/>
              <a:t>You need to determine the actual distance from the sensor to the obstruction. </a:t>
            </a:r>
          </a:p>
          <a:p>
            <a:r>
              <a:rPr lang="en-US" dirty="0" smtClean="0"/>
              <a:t>In this problem we want to use the raw value to determine this distance. The measured distance is a </a:t>
            </a:r>
            <a:r>
              <a:rPr lang="en-US" b="1" dirty="0" smtClean="0"/>
              <a:t>function</a:t>
            </a:r>
            <a:r>
              <a:rPr lang="en-US" dirty="0" smtClean="0"/>
              <a:t> of the raw value.</a:t>
            </a:r>
          </a:p>
          <a:p>
            <a:pPr lvl="1"/>
            <a:r>
              <a:rPr lang="en-US" dirty="0" smtClean="0"/>
              <a:t>The raw value is the </a:t>
            </a:r>
            <a:r>
              <a:rPr lang="en-US" b="1" dirty="0" smtClean="0"/>
              <a:t>independent</a:t>
            </a:r>
            <a:r>
              <a:rPr lang="en-US" dirty="0" smtClean="0"/>
              <a:t> variable (r).</a:t>
            </a:r>
          </a:p>
          <a:p>
            <a:pPr lvl="1"/>
            <a:r>
              <a:rPr lang="en-US" dirty="0" smtClean="0"/>
              <a:t>The measured distance is the </a:t>
            </a:r>
            <a:r>
              <a:rPr lang="en-US" b="1" dirty="0" smtClean="0"/>
              <a:t>dependent</a:t>
            </a:r>
            <a:r>
              <a:rPr lang="en-US" dirty="0" smtClean="0"/>
              <a:t> variable (d).</a:t>
            </a:r>
          </a:p>
          <a:p>
            <a:r>
              <a:rPr lang="en-US" dirty="0" smtClean="0"/>
              <a:t>Thus d is a function of r. Your jobs is to find a formula (if there is one) for d(</a:t>
            </a:r>
            <a:r>
              <a:rPr lang="en-US" dirty="0"/>
              <a:t>r</a:t>
            </a:r>
            <a:r>
              <a:rPr lang="en-US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80280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952" y="578267"/>
            <a:ext cx="5944061" cy="5944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024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 Intercept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 linear equation is solved for y and simplified, the equation is then in </a:t>
            </a:r>
            <a:r>
              <a:rPr lang="en-US" b="1" dirty="0"/>
              <a:t>slope-intercept form</a:t>
            </a:r>
            <a:r>
              <a:rPr lang="en-US" dirty="0"/>
              <a:t>. </a:t>
            </a:r>
          </a:p>
          <a:p>
            <a:r>
              <a:rPr lang="en-US" dirty="0"/>
              <a:t>Forms for Linear Equations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General </a:t>
            </a:r>
            <a:r>
              <a:rPr lang="en-US" dirty="0"/>
              <a:t>form: Ax + By = C </a:t>
            </a:r>
          </a:p>
          <a:p>
            <a:pPr lvl="1"/>
            <a:r>
              <a:rPr lang="en-US" dirty="0" smtClean="0"/>
              <a:t>Slope</a:t>
            </a:r>
            <a:r>
              <a:rPr lang="en-US" dirty="0"/>
              <a:t>-intercept </a:t>
            </a:r>
            <a:r>
              <a:rPr lang="en-US" dirty="0" smtClean="0"/>
              <a:t>form:</a:t>
            </a:r>
            <a:r>
              <a:rPr lang="en-US" dirty="0"/>
              <a:t> </a:t>
            </a:r>
            <a:r>
              <a:rPr lang="en-US" dirty="0" smtClean="0"/>
              <a:t>y = mx + b</a:t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/>
              <a:t>m = slope and b = y intercept. </a:t>
            </a:r>
            <a:endParaRPr lang="en-US" dirty="0" smtClean="0"/>
          </a:p>
          <a:p>
            <a:r>
              <a:rPr lang="en-US" dirty="0" smtClean="0"/>
              <a:t>Vertical lines do not have a slope and so cannot be written in slope-intercept form.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4629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Using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Slope Intercept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414833"/>
          </a:xfrm>
        </p:spPr>
        <p:txBody>
          <a:bodyPr/>
          <a:lstStyle/>
          <a:p>
            <a:r>
              <a:rPr lang="en-US" dirty="0"/>
              <a:t>Example: Find the slope and y intercept of the line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     3x </a:t>
            </a:r>
            <a:r>
              <a:rPr lang="en-US" dirty="0"/>
              <a:t>− 2y = 4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graph </a:t>
            </a:r>
            <a:r>
              <a:rPr lang="en-US" dirty="0" smtClean="0"/>
              <a:t>it.</a:t>
            </a:r>
            <a:endParaRPr lang="en-US" dirty="0"/>
          </a:p>
          <a:p>
            <a:pPr lvl="1"/>
            <a:r>
              <a:rPr lang="en-US" dirty="0" smtClean="0"/>
              <a:t>First </a:t>
            </a:r>
            <a:r>
              <a:rPr lang="en-US" dirty="0"/>
              <a:t>solve for y to get the line into slope-intercept form. </a:t>
            </a:r>
            <a:br>
              <a:rPr lang="en-US" dirty="0"/>
            </a:br>
            <a:r>
              <a:rPr lang="en-US" dirty="0" smtClean="0"/>
              <a:t>			      y = 3/2 x – 2</a:t>
            </a:r>
          </a:p>
          <a:p>
            <a:pPr lvl="1"/>
            <a:r>
              <a:rPr lang="en-US" dirty="0" smtClean="0"/>
              <a:t>Slope = 3/2 and y-intercept = -2.</a:t>
            </a:r>
          </a:p>
          <a:p>
            <a:pPr lvl="1"/>
            <a:r>
              <a:rPr lang="en-US" dirty="0" smtClean="0"/>
              <a:t>Put a red peg at (0,-2).</a:t>
            </a:r>
          </a:p>
          <a:p>
            <a:pPr lvl="1"/>
            <a:r>
              <a:rPr lang="en-US" dirty="0" smtClean="0"/>
              <a:t>Next go up 3 and over 2 and put a red peg at (2, 1).</a:t>
            </a:r>
          </a:p>
          <a:p>
            <a:pPr lvl="1"/>
            <a:r>
              <a:rPr lang="en-US" dirty="0" smtClean="0"/>
              <a:t>You can repeat this process to generate other points on the line. e.g. (4,4), (-2,-5), etc.</a:t>
            </a:r>
          </a:p>
          <a:p>
            <a:pPr lvl="1"/>
            <a:r>
              <a:rPr lang="en-US" dirty="0" smtClean="0"/>
              <a:t>Use these points to draw the line.</a:t>
            </a:r>
          </a:p>
        </p:txBody>
      </p:sp>
    </p:spTree>
    <p:extLst>
      <p:ext uri="{BB962C8B-B14F-4D97-AF65-F5344CB8AC3E}">
        <p14:creationId xmlns:p14="http://schemas.microsoft.com/office/powerpoint/2010/main" val="11195692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383754"/>
            <a:ext cx="6024146" cy="602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9574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Formula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of a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reverse this process to find the formula of a line.</a:t>
            </a:r>
          </a:p>
          <a:p>
            <a:r>
              <a:rPr lang="en-US" dirty="0"/>
              <a:t>Example: Find the equation of the following line in slope intercept form.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043" y="3221351"/>
            <a:ext cx="3289811" cy="328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0739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Formula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of a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y intercept: b = 4 </a:t>
            </a:r>
          </a:p>
          <a:p>
            <a:r>
              <a:rPr lang="en-US" dirty="0" smtClean="0"/>
              <a:t>Pick </a:t>
            </a:r>
            <a:r>
              <a:rPr lang="en-US" dirty="0"/>
              <a:t>any other point. </a:t>
            </a:r>
            <a:endParaRPr lang="en-US" dirty="0" smtClean="0"/>
          </a:p>
          <a:p>
            <a:pPr lvl="1"/>
            <a:r>
              <a:rPr lang="en-US" dirty="0" smtClean="0"/>
              <a:t>We </a:t>
            </a:r>
            <a:r>
              <a:rPr lang="en-US" dirty="0"/>
              <a:t>will pick (4, −4). </a:t>
            </a:r>
          </a:p>
          <a:p>
            <a:r>
              <a:rPr lang="en-US" dirty="0" smtClean="0"/>
              <a:t>The </a:t>
            </a:r>
            <a:r>
              <a:rPr lang="en-US" dirty="0"/>
              <a:t>slope </a:t>
            </a:r>
            <a:r>
              <a:rPr lang="en-US" dirty="0" smtClean="0"/>
              <a:t>is</a:t>
            </a:r>
          </a:p>
          <a:p>
            <a:endParaRPr lang="en-US" dirty="0"/>
          </a:p>
          <a:p>
            <a:r>
              <a:rPr lang="en-US" dirty="0" smtClean="0"/>
              <a:t>The line is y = -2x + 4.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278" y="336295"/>
            <a:ext cx="3107724" cy="3107724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5198853"/>
              </p:ext>
            </p:extLst>
          </p:nvPr>
        </p:nvGraphicFramePr>
        <p:xfrm>
          <a:off x="3450334" y="3911429"/>
          <a:ext cx="2629285" cy="636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4" imgW="1625600" imgH="393700" progId="Equation.3">
                  <p:embed/>
                </p:oleObj>
              </mc:Choice>
              <mc:Fallback>
                <p:oleObj name="Equation" r:id="rId4" imgW="16256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50334" y="3911429"/>
                        <a:ext cx="2629285" cy="636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3586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Formula</a:t>
            </a:r>
            <a:r>
              <a:rPr lang="en-US" dirty="0"/>
              <a:t> </a:t>
            </a:r>
            <a:r>
              <a:rPr lang="en-US" dirty="0" smtClean="0"/>
              <a:t>of a Line 	Using Two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can also find the equation of a line if we know any two points on the line. </a:t>
            </a:r>
          </a:p>
          <a:p>
            <a:r>
              <a:rPr lang="en-US" dirty="0"/>
              <a:t>Example: Find the equation of the line through the points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−2, 3) and (4, −1). </a:t>
            </a:r>
          </a:p>
          <a:p>
            <a:pPr lvl="1"/>
            <a:r>
              <a:rPr lang="en-US" dirty="0"/>
              <a:t>First find the slope. </a:t>
            </a:r>
          </a:p>
          <a:p>
            <a:pPr lvl="1"/>
            <a:r>
              <a:rPr lang="en-US" dirty="0"/>
              <a:t>We pick (x</a:t>
            </a:r>
            <a:r>
              <a:rPr lang="en-US" baseline="-25000" dirty="0"/>
              <a:t>1</a:t>
            </a:r>
            <a:r>
              <a:rPr lang="en-US" dirty="0"/>
              <a:t>, y</a:t>
            </a:r>
            <a:r>
              <a:rPr lang="en-US" baseline="-25000" dirty="0"/>
              <a:t>1</a:t>
            </a:r>
            <a:r>
              <a:rPr lang="en-US" dirty="0"/>
              <a:t>) = (−2, 3) and (x</a:t>
            </a:r>
            <a:r>
              <a:rPr lang="en-US" baseline="-25000" dirty="0"/>
              <a:t>2</a:t>
            </a:r>
            <a:r>
              <a:rPr lang="en-US" dirty="0"/>
              <a:t>, y</a:t>
            </a:r>
            <a:r>
              <a:rPr lang="en-US" baseline="-25000" dirty="0"/>
              <a:t>2</a:t>
            </a:r>
            <a:r>
              <a:rPr lang="en-US" dirty="0"/>
              <a:t>) = (4, −1) to find the slope. </a:t>
            </a:r>
            <a:endParaRPr lang="en-US" dirty="0" smtClean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6805787"/>
              </p:ext>
            </p:extLst>
          </p:nvPr>
        </p:nvGraphicFramePr>
        <p:xfrm>
          <a:off x="2459423" y="4315696"/>
          <a:ext cx="4230324" cy="705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Equation" r:id="rId3" imgW="2590800" imgH="431800" progId="Equation.3">
                  <p:embed/>
                </p:oleObj>
              </mc:Choice>
              <mc:Fallback>
                <p:oleObj name="Equation" r:id="rId3" imgW="25908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59423" y="4315696"/>
                        <a:ext cx="4230324" cy="7050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27865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Formula of a Line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Using Two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Now find the y intercept. </a:t>
            </a:r>
          </a:p>
          <a:p>
            <a:r>
              <a:rPr lang="en-US" dirty="0" smtClean="0"/>
              <a:t>Since </a:t>
            </a:r>
            <a:r>
              <a:rPr lang="en-US" dirty="0"/>
              <a:t>the slope is m = −2/3 we know the equation of the line is </a:t>
            </a:r>
            <a:br>
              <a:rPr lang="en-US" dirty="0"/>
            </a:br>
            <a:r>
              <a:rPr lang="en-US" dirty="0" smtClean="0"/>
              <a:t>			y </a:t>
            </a:r>
            <a:r>
              <a:rPr lang="en-US" dirty="0"/>
              <a:t>= −2/3x + </a:t>
            </a:r>
            <a:r>
              <a:rPr lang="en-US" dirty="0" smtClean="0"/>
              <a:t>b</a:t>
            </a:r>
          </a:p>
          <a:p>
            <a:r>
              <a:rPr lang="en-US" dirty="0" smtClean="0"/>
              <a:t>Plug </a:t>
            </a:r>
            <a:r>
              <a:rPr lang="en-US" dirty="0"/>
              <a:t>in either point (we pick (−2, 3)) and get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3 </a:t>
            </a:r>
            <a:r>
              <a:rPr lang="en-US" dirty="0"/>
              <a:t>= −2/3(−2) +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which </a:t>
            </a:r>
            <a:r>
              <a:rPr lang="en-US" dirty="0"/>
              <a:t>we will solve </a:t>
            </a:r>
            <a:r>
              <a:rPr lang="en-US" dirty="0" smtClean="0"/>
              <a:t>to get b =5/3.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We now know that the equation for the line 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 </a:t>
            </a:r>
            <a:r>
              <a:rPr lang="en-US" dirty="0"/>
              <a:t>= </a:t>
            </a:r>
            <a:r>
              <a:rPr lang="en-US" dirty="0" smtClean="0"/>
              <a:t>−2/3x + 5/3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1137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r>
              <a:rPr lang="en-US" dirty="0"/>
              <a:t>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Suppose we are writing software to control a robot. In particular, our robot has an Ultrasonic Sensor that produces a raw value that is (hopefully) related to its distance from the nearest obstruction.</a:t>
            </a:r>
          </a:p>
          <a:p>
            <a:r>
              <a:rPr lang="en-US" dirty="0" smtClean="0"/>
              <a:t>We need to determine the actual distance from the sensor to the obstruction. We need to use some appropriate units of measure.</a:t>
            </a:r>
          </a:p>
          <a:p>
            <a:r>
              <a:rPr lang="en-US" dirty="0" smtClean="0"/>
              <a:t>In this problem we want to use the raw value to determine the distance. The measured distance is a </a:t>
            </a:r>
            <a:r>
              <a:rPr lang="en-US" b="1" dirty="0" smtClean="0"/>
              <a:t>function</a:t>
            </a:r>
            <a:r>
              <a:rPr lang="en-US" dirty="0" smtClean="0"/>
              <a:t> of the raw value.</a:t>
            </a:r>
          </a:p>
          <a:p>
            <a:pPr lvl="1"/>
            <a:r>
              <a:rPr lang="en-US" dirty="0" smtClean="0"/>
              <a:t>The raw value is the </a:t>
            </a:r>
            <a:r>
              <a:rPr lang="en-US" b="1" dirty="0" smtClean="0"/>
              <a:t>independent</a:t>
            </a:r>
            <a:r>
              <a:rPr lang="en-US" dirty="0" smtClean="0"/>
              <a:t> variable (r).</a:t>
            </a:r>
          </a:p>
          <a:p>
            <a:pPr lvl="1"/>
            <a:r>
              <a:rPr lang="en-US" dirty="0" smtClean="0"/>
              <a:t>The measured distance is the </a:t>
            </a:r>
            <a:r>
              <a:rPr lang="en-US" b="1" dirty="0" smtClean="0"/>
              <a:t>dependent</a:t>
            </a:r>
            <a:r>
              <a:rPr lang="en-US" dirty="0" smtClean="0"/>
              <a:t> variable (d).</a:t>
            </a:r>
          </a:p>
          <a:p>
            <a:r>
              <a:rPr lang="en-US" dirty="0" smtClean="0"/>
              <a:t>Thus d is a function of r. We want to find a formula for d(</a:t>
            </a:r>
            <a:r>
              <a:rPr lang="en-US" dirty="0"/>
              <a:t>r</a:t>
            </a:r>
            <a:r>
              <a:rPr lang="en-US" dirty="0" smtClean="0"/>
              <a:t>).</a:t>
            </a:r>
          </a:p>
          <a:p>
            <a:r>
              <a:rPr lang="en-US" dirty="0" smtClean="0"/>
              <a:t>If the relationship is linear we can write this d(r) = m r + b.</a:t>
            </a:r>
          </a:p>
        </p:txBody>
      </p:sp>
    </p:spTree>
    <p:extLst>
      <p:ext uri="{BB962C8B-B14F-4D97-AF65-F5344CB8AC3E}">
        <p14:creationId xmlns:p14="http://schemas.microsoft.com/office/powerpoint/2010/main" val="36832193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r>
              <a:rPr lang="en-US" dirty="0"/>
              <a:t> </a:t>
            </a:r>
            <a:r>
              <a:rPr lang="en-US" dirty="0" smtClean="0"/>
              <a:t>Example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Slope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our sensor reports a raw value of 1360 when the obstruction is 10 cm away and a raw value of 1890 when the  obstruction is 20 cm away.</a:t>
            </a:r>
          </a:p>
          <a:p>
            <a:r>
              <a:rPr lang="en-US" dirty="0" smtClean="0"/>
              <a:t>Notice that this gives us two points (1360, 10) and (1890, 20).</a:t>
            </a:r>
          </a:p>
          <a:p>
            <a:pPr lvl="1"/>
            <a:r>
              <a:rPr lang="en-US" dirty="0" smtClean="0"/>
              <a:t>We list the raw value first because it is our independent variable.</a:t>
            </a:r>
          </a:p>
          <a:p>
            <a:r>
              <a:rPr lang="en-US" dirty="0" smtClean="0"/>
              <a:t>The slope will be a rate since it a proportion where the numerator and denominator have different units.</a:t>
            </a:r>
          </a:p>
          <a:p>
            <a:pPr marL="0" indent="0">
              <a:buNone/>
            </a:pPr>
            <a:endParaRPr lang="en-US" dirty="0" smtClean="0"/>
          </a:p>
          <a:p>
            <a:pPr marL="228600" lvl="1" indent="0">
              <a:buNone/>
            </a:pP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3663793"/>
              </p:ext>
            </p:extLst>
          </p:nvPr>
        </p:nvGraphicFramePr>
        <p:xfrm>
          <a:off x="1558925" y="4956175"/>
          <a:ext cx="60134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Equation" r:id="rId3" imgW="3581400" imgH="431800" progId="Equation.3">
                  <p:embed/>
                </p:oleObj>
              </mc:Choice>
              <mc:Fallback>
                <p:oleObj name="Equation" r:id="rId3" imgW="35814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58925" y="4956175"/>
                        <a:ext cx="6013450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2400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r>
              <a:rPr lang="en-US" dirty="0"/>
              <a:t>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following table contains some raw values and their associated measured distances.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Try to find a formula that describes the relationship between the raw </a:t>
            </a:r>
            <a:r>
              <a:rPr lang="en-US" dirty="0"/>
              <a:t>v</a:t>
            </a:r>
            <a:r>
              <a:rPr lang="en-US" dirty="0" smtClean="0"/>
              <a:t>alues and the distance.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775617"/>
              </p:ext>
            </p:extLst>
          </p:nvPr>
        </p:nvGraphicFramePr>
        <p:xfrm>
          <a:off x="1951780" y="2699629"/>
          <a:ext cx="4668816" cy="247754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334408"/>
                <a:gridCol w="2334408"/>
              </a:tblGrid>
              <a:tr h="34678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Raw 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Distance cm</a:t>
                      </a:r>
                      <a:endParaRPr lang="en-US" dirty="0"/>
                    </a:p>
                  </a:txBody>
                  <a:tcPr/>
                </a:tc>
              </a:tr>
              <a:tr h="30412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2197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3283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3827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4163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12700" marR="12700" marT="12700" marB="0" anchor="b"/>
                </a:tc>
              </a:tr>
              <a:tr h="2721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5201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94901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r>
              <a:rPr lang="en-US" dirty="0"/>
              <a:t> </a:t>
            </a:r>
            <a:r>
              <a:rPr lang="en-US" dirty="0" smtClean="0"/>
              <a:t>Example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y Intercept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Slope = 0.01887</a:t>
            </a:r>
          </a:p>
          <a:p>
            <a:r>
              <a:rPr lang="en-US" dirty="0" smtClean="0"/>
              <a:t>We can now use one of the points to find the y intercept.</a:t>
            </a:r>
            <a:br>
              <a:rPr lang="en-US" dirty="0" smtClean="0"/>
            </a:br>
            <a:r>
              <a:rPr lang="en-US" dirty="0" smtClean="0"/>
              <a:t>		d(</a:t>
            </a:r>
            <a:r>
              <a:rPr lang="en-US" dirty="0"/>
              <a:t>r</a:t>
            </a:r>
            <a:r>
              <a:rPr lang="en-US" dirty="0" smtClean="0"/>
              <a:t>) = m c + b = 0.01887 r +b</a:t>
            </a:r>
            <a:br>
              <a:rPr lang="en-US" dirty="0" smtClean="0"/>
            </a:br>
            <a:r>
              <a:rPr lang="en-US" dirty="0" smtClean="0"/>
              <a:t>		     10 = 0.01887 (1360)  + b</a:t>
            </a:r>
            <a:br>
              <a:rPr lang="en-US" dirty="0" smtClean="0"/>
            </a:br>
            <a:r>
              <a:rPr lang="en-US" dirty="0" smtClean="0"/>
              <a:t>			b = -15.66</a:t>
            </a:r>
          </a:p>
          <a:p>
            <a:r>
              <a:rPr lang="en-US" dirty="0" smtClean="0"/>
              <a:t>The equation for the line that converts the raw value to cm is</a:t>
            </a:r>
            <a:br>
              <a:rPr lang="en-US" dirty="0" smtClean="0"/>
            </a:br>
            <a:r>
              <a:rPr lang="en-US" dirty="0" smtClean="0"/>
              <a:t>		     d(r) = 0.01887 r – 15.66</a:t>
            </a:r>
          </a:p>
          <a:p>
            <a:r>
              <a:rPr lang="en-US" dirty="0" smtClean="0"/>
              <a:t>We should test this with our other point.</a:t>
            </a:r>
            <a:br>
              <a:rPr lang="en-US" dirty="0" smtClean="0"/>
            </a:br>
            <a:r>
              <a:rPr lang="en-US" dirty="0" smtClean="0"/>
              <a:t>	   d(1890) = 0.01887 (1890) – 15.66 = 20.00 cm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6066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Example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can always find a line connecting two point so we </a:t>
            </a:r>
            <a:r>
              <a:rPr lang="en-US" dirty="0"/>
              <a:t>should also test this with some other measurements to verify that the pattern holds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Suppose we make a third measurement with a raw value of 2197.</a:t>
            </a:r>
          </a:p>
          <a:p>
            <a:r>
              <a:rPr lang="en-US" dirty="0" smtClean="0"/>
              <a:t>We would expect a measured distance of </a:t>
            </a:r>
            <a:br>
              <a:rPr lang="en-US" dirty="0" smtClean="0"/>
            </a:br>
            <a:r>
              <a:rPr lang="en-US" dirty="0" smtClean="0"/>
              <a:t>	     d(2197) = 0.01887 (2197) – 15.66 = 25.80 cm</a:t>
            </a:r>
          </a:p>
          <a:p>
            <a:r>
              <a:rPr lang="en-US" dirty="0" smtClean="0"/>
              <a:t>If we measure the distance and see something that is not consistent then we may need to discard our model and try something more complicated.</a:t>
            </a:r>
          </a:p>
          <a:p>
            <a:pPr lvl="1"/>
            <a:r>
              <a:rPr lang="en-US" dirty="0" smtClean="0"/>
              <a:t>We do expect small inconsistencies in measured values.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7545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Graphing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smtClean="0"/>
              <a:t>we try to fit a model to real world data we usually expect it to only be an approximation, but how good is “good enough”?</a:t>
            </a:r>
          </a:p>
          <a:p>
            <a:r>
              <a:rPr lang="en-US" dirty="0" smtClean="0"/>
              <a:t>Graphing can be very helpful in trying to determine what type of equation should be used when trying to model real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2665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Linear/Not Linear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our Ultrasonic Sensor, if we saw the following results over a series of measurements what would we expect would be a good model? (linear/not linear)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0074367"/>
              </p:ext>
            </p:extLst>
          </p:nvPr>
        </p:nvGraphicFramePr>
        <p:xfrm>
          <a:off x="1990635" y="335586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75819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Linear/Not Linear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linear model might not be the best choice but could still be useful.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6407296"/>
              </p:ext>
            </p:extLst>
          </p:nvPr>
        </p:nvGraphicFramePr>
        <p:xfrm>
          <a:off x="1970944" y="338296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28572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Linear/Not Linear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our Ultrasonic Sensor, if we saw the following results over a series of measurements what would we expect would be a good model? (linear/not linear)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7029535"/>
              </p:ext>
            </p:extLst>
          </p:nvPr>
        </p:nvGraphicFramePr>
        <p:xfrm>
          <a:off x="2108782" y="324859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06139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Linear/Not Linear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linear model would probably be quite reasonable.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0774671"/>
              </p:ext>
            </p:extLst>
          </p:nvPr>
        </p:nvGraphicFramePr>
        <p:xfrm>
          <a:off x="2059554" y="322853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9716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Ordered Pairs</a:t>
            </a:r>
            <a:br>
              <a:rPr lang="en-US" dirty="0" smtClean="0"/>
            </a:br>
            <a:r>
              <a:rPr lang="en-US" dirty="0" smtClean="0"/>
              <a:t>	and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An </a:t>
            </a:r>
            <a:r>
              <a:rPr lang="en-US" b="1" dirty="0"/>
              <a:t>ordered pair </a:t>
            </a:r>
            <a:r>
              <a:rPr lang="en-US" dirty="0"/>
              <a:t>(also called a </a:t>
            </a:r>
            <a:r>
              <a:rPr lang="en-US" b="1" dirty="0"/>
              <a:t>point</a:t>
            </a:r>
            <a:r>
              <a:rPr lang="en-US" dirty="0"/>
              <a:t>) is a pair of numbers with a specific ordering. </a:t>
            </a:r>
          </a:p>
          <a:p>
            <a:r>
              <a:rPr lang="en-US" dirty="0" smtClean="0"/>
              <a:t>The </a:t>
            </a:r>
            <a:r>
              <a:rPr lang="en-US" dirty="0"/>
              <a:t>first number is usually called the </a:t>
            </a:r>
            <a:r>
              <a:rPr lang="en-US" b="1" dirty="0"/>
              <a:t>x coordinate </a:t>
            </a:r>
            <a:r>
              <a:rPr lang="en-US" dirty="0"/>
              <a:t>and the second number is usually called the </a:t>
            </a:r>
            <a:r>
              <a:rPr lang="en-US" b="1" dirty="0"/>
              <a:t>y coordinate</a:t>
            </a:r>
            <a:r>
              <a:rPr lang="en-US" dirty="0"/>
              <a:t>. </a:t>
            </a:r>
          </a:p>
          <a:p>
            <a:r>
              <a:rPr lang="en-US" dirty="0"/>
              <a:t>Example:</a:t>
            </a:r>
            <a:br>
              <a:rPr lang="en-US" dirty="0"/>
            </a:br>
            <a:r>
              <a:rPr lang="en-US" dirty="0"/>
              <a:t>(3, 4) is an ordered pair with an x coordinate of 3 and a y coordinate of 4. </a:t>
            </a:r>
          </a:p>
          <a:p>
            <a:r>
              <a:rPr lang="en-US" dirty="0"/>
              <a:t>We </a:t>
            </a:r>
            <a:r>
              <a:rPr lang="en-US" dirty="0" smtClean="0"/>
              <a:t>often </a:t>
            </a:r>
            <a:r>
              <a:rPr lang="en-US" dirty="0"/>
              <a:t>graph ordered pairs using the rectangular coordinate system. </a:t>
            </a:r>
          </a:p>
          <a:p>
            <a:pPr lvl="1"/>
            <a:r>
              <a:rPr lang="en-US" dirty="0" smtClean="0"/>
              <a:t>Two </a:t>
            </a:r>
            <a:r>
              <a:rPr lang="en-US" dirty="0"/>
              <a:t>number lines crossing at right angles </a:t>
            </a:r>
          </a:p>
          <a:p>
            <a:pPr lvl="1"/>
            <a:r>
              <a:rPr lang="en-US" dirty="0" smtClean="0"/>
              <a:t>Crossing </a:t>
            </a:r>
            <a:r>
              <a:rPr lang="en-US" dirty="0"/>
              <a:t>at the 0 point of both lines, the origin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x axis is the horizontal line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y axis the vertical line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033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Rectangular Coordinates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divide the system into </a:t>
            </a:r>
            <a:r>
              <a:rPr lang="en-US" b="1" dirty="0"/>
              <a:t>quadrants</a:t>
            </a:r>
            <a:r>
              <a:rPr lang="en-US" dirty="0"/>
              <a:t> based on the sign of the coordinates.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376" y="2798312"/>
            <a:ext cx="3654811" cy="351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734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XY Coordinate Pegboard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represent the rectangular coordinate system using an XY Coordinate Pegboard as a manipulative.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230" y="2983957"/>
            <a:ext cx="4540696" cy="290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220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XY Coordinate Pegboard</a:t>
            </a:r>
            <a:br>
              <a:rPr lang="en-US" dirty="0" smtClean="0"/>
            </a:br>
            <a:r>
              <a:rPr lang="en-US" dirty="0" smtClean="0"/>
              <a:t>	Axes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 the x and </a:t>
            </a:r>
            <a:r>
              <a:rPr lang="en-US" dirty="0"/>
              <a:t>y</a:t>
            </a:r>
            <a:r>
              <a:rPr lang="en-US" dirty="0" smtClean="0"/>
              <a:t> axes so they evenly divide the pegboard into 4 equal quadrants.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Pin them down at the ends and at the origin with blue pegs.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377" y="2752546"/>
            <a:ext cx="2732732" cy="26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676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Ordered Pairs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Ordered pairs are graphed by drawing a vertical line through the first coordinate on the x axis and a horizontal line through second coordinate on the y axis. The lines cross at the point associated with the ordered pair. </a:t>
            </a:r>
          </a:p>
          <a:p>
            <a:r>
              <a:rPr lang="en-US" dirty="0" smtClean="0"/>
              <a:t>Example</a:t>
            </a:r>
            <a:r>
              <a:rPr lang="en-US" dirty="0"/>
              <a:t>: Graph (5, −3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by putting a red peg in</a:t>
            </a:r>
            <a:br>
              <a:rPr lang="en-US" dirty="0" smtClean="0"/>
            </a:br>
            <a:r>
              <a:rPr lang="en-US" dirty="0" smtClean="0"/>
              <a:t>the hole corresponding</a:t>
            </a:r>
            <a:br>
              <a:rPr lang="en-US" dirty="0" smtClean="0"/>
            </a:br>
            <a:r>
              <a:rPr lang="en-US" dirty="0" smtClean="0"/>
              <a:t>to the point.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438" y="3401828"/>
            <a:ext cx="3278372" cy="327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114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Ordered Pairs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Example:</a:t>
            </a:r>
            <a:br>
              <a:rPr lang="en-US" dirty="0"/>
            </a:br>
            <a:r>
              <a:rPr lang="en-US" dirty="0" smtClean="0"/>
              <a:t>Using red pegs, graph </a:t>
            </a:r>
            <a:r>
              <a:rPr lang="en-US" dirty="0"/>
              <a:t>the following points and determine the quadrant or axis of each (3, 2), (3, −1), (−4, 0), (−2, 1)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−6, −4), (0, 6).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739" y="3175583"/>
            <a:ext cx="2831425" cy="283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6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th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Advantage">
    <a:dk1>
      <a:sysClr val="windowText" lastClr="000000"/>
    </a:dk1>
    <a:lt1>
      <a:sysClr val="window" lastClr="FFFFFF"/>
    </a:lt1>
    <a:dk2>
      <a:srgbClr val="2B142D"/>
    </a:dk2>
    <a:lt2>
      <a:srgbClr val="C3AFCC"/>
    </a:lt2>
    <a:accent1>
      <a:srgbClr val="663366"/>
    </a:accent1>
    <a:accent2>
      <a:srgbClr val="330F42"/>
    </a:accent2>
    <a:accent3>
      <a:srgbClr val="666699"/>
    </a:accent3>
    <a:accent4>
      <a:srgbClr val="999966"/>
    </a:accent4>
    <a:accent5>
      <a:srgbClr val="F7901E"/>
    </a:accent5>
    <a:accent6>
      <a:srgbClr val="A3A101"/>
    </a:accent6>
    <a:hlink>
      <a:srgbClr val="BC5FBC"/>
    </a:hlink>
    <a:folHlink>
      <a:srgbClr val="9775A7"/>
    </a:folHlink>
  </a:clrScheme>
  <a:fontScheme name="Advantage">
    <a:majorFont>
      <a:latin typeface="Rockwell"/>
      <a:ea typeface=""/>
      <a:cs typeface=""/>
      <a:font script="Jpan" typeface="ＭＳ ゴシック"/>
    </a:majorFont>
    <a:minorFont>
      <a:latin typeface="Rockwell"/>
      <a:ea typeface=""/>
      <a:cs typeface=""/>
      <a:font script="Jpan" typeface="ＭＳ ゴシック"/>
    </a:minorFont>
  </a:fontScheme>
  <a:fmtScheme name="Advantage">
    <a:fillStyleLst>
      <a:solidFill>
        <a:schemeClr val="phClr"/>
      </a:solidFill>
      <a:gradFill rotWithShape="1">
        <a:gsLst>
          <a:gs pos="0">
            <a:schemeClr val="phClr">
              <a:tint val="100000"/>
              <a:shade val="40000"/>
              <a:alpha val="100000"/>
              <a:satMod val="150000"/>
              <a:lumMod val="100000"/>
            </a:schemeClr>
          </a:gs>
          <a:gs pos="100000">
            <a:schemeClr val="phClr">
              <a:tint val="70000"/>
              <a:shade val="100000"/>
              <a:alpha val="100000"/>
              <a:satMod val="200000"/>
              <a:lumMod val="100000"/>
            </a:schemeClr>
          </a:gs>
        </a:gsLst>
        <a:lin ang="6000000" scaled="1"/>
      </a:gradFill>
      <a:gradFill rotWithShape="1">
        <a:gsLst>
          <a:gs pos="0">
            <a:schemeClr val="phClr">
              <a:shade val="40000"/>
              <a:alpha val="100000"/>
              <a:satMod val="150000"/>
              <a:lumMod val="100000"/>
            </a:schemeClr>
          </a:gs>
          <a:gs pos="100000">
            <a:schemeClr val="phClr">
              <a:tint val="70000"/>
              <a:shade val="100000"/>
              <a:alpha val="100000"/>
              <a:satMod val="200000"/>
              <a:lumMod val="100000"/>
            </a:schemeClr>
          </a:gs>
        </a:gsLst>
        <a:lin ang="5400000" scaled="1"/>
      </a:gradFill>
    </a:fillStyleLst>
    <a:lnStyleLst>
      <a:ln w="12700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a:effectStyle>
      <a:effectStyle>
        <a:effectLst/>
        <a:scene3d>
          <a:camera prst="orthographicFront">
            <a:rot lat="0" lon="0" rev="0"/>
          </a:camera>
          <a:lightRig rig="twoPt" dir="tl">
            <a:rot lat="0" lon="0" rev="4500000"/>
          </a:lightRig>
        </a:scene3d>
        <a:sp3d>
          <a:bevelT w="635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1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Math.thmx</Template>
  <TotalTime>524</TotalTime>
  <Words>1504</Words>
  <Application>Microsoft Macintosh PowerPoint</Application>
  <PresentationFormat>On-screen Show (4:3)</PresentationFormat>
  <Paragraphs>207</Paragraphs>
  <Slides>36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Math</vt:lpstr>
      <vt:lpstr>Equation</vt:lpstr>
      <vt:lpstr>Math Module 2</vt:lpstr>
      <vt:lpstr>Application Example</vt:lpstr>
      <vt:lpstr>Application Example</vt:lpstr>
      <vt:lpstr>Ordered Pairs  and Points</vt:lpstr>
      <vt:lpstr>Rectangular Coordinates</vt:lpstr>
      <vt:lpstr>XY Coordinate Pegboard</vt:lpstr>
      <vt:lpstr>XY Coordinate Pegboard  Axes</vt:lpstr>
      <vt:lpstr>Graphing  Ordered Pairs</vt:lpstr>
      <vt:lpstr>Graphing  Ordered Pairs</vt:lpstr>
      <vt:lpstr>Linear Equations</vt:lpstr>
      <vt:lpstr>Graphing  Lines</vt:lpstr>
      <vt:lpstr>Graphing  Lines</vt:lpstr>
      <vt:lpstr>Intercepts</vt:lpstr>
      <vt:lpstr>Slope</vt:lpstr>
      <vt:lpstr>Slope   Formula</vt:lpstr>
      <vt:lpstr>Slope   Formula</vt:lpstr>
      <vt:lpstr>Line  Facts</vt:lpstr>
      <vt:lpstr>Slope  Facts</vt:lpstr>
      <vt:lpstr>Graphing  Using Slope</vt:lpstr>
      <vt:lpstr>PowerPoint Presentation</vt:lpstr>
      <vt:lpstr>Slope Intercept  Form</vt:lpstr>
      <vt:lpstr>Graphing Using  Slope Intercept Form</vt:lpstr>
      <vt:lpstr>PowerPoint Presentation</vt:lpstr>
      <vt:lpstr>Finding the Formula  of a Line</vt:lpstr>
      <vt:lpstr>Finding the Formula  of a Line</vt:lpstr>
      <vt:lpstr>Finding the Formula of a Line  Using Two Points</vt:lpstr>
      <vt:lpstr>Finding the Formula of a Line  Using Two Points</vt:lpstr>
      <vt:lpstr>Application Example</vt:lpstr>
      <vt:lpstr>Application Example  Slope</vt:lpstr>
      <vt:lpstr>Application Example  y Intercept</vt:lpstr>
      <vt:lpstr>Application Example  Verification</vt:lpstr>
      <vt:lpstr>Modeling  Graphing </vt:lpstr>
      <vt:lpstr>Linear/Not Linear Models</vt:lpstr>
      <vt:lpstr>Linear/Not Linear Models</vt:lpstr>
      <vt:lpstr>Linear/Not Linear Models</vt:lpstr>
      <vt:lpstr>Linear/Not Linear Models</vt:lpstr>
    </vt:vector>
  </TitlesOfParts>
  <Company>Carson-Newman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Module 1</dc:title>
  <dc:creator>Henry Suters</dc:creator>
  <cp:lastModifiedBy>Henry Suters</cp:lastModifiedBy>
  <cp:revision>35</cp:revision>
  <dcterms:created xsi:type="dcterms:W3CDTF">2016-06-03T18:47:40Z</dcterms:created>
  <dcterms:modified xsi:type="dcterms:W3CDTF">2016-06-07T13:12:09Z</dcterms:modified>
</cp:coreProperties>
</file>