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4" r:id="rId3"/>
    <p:sldId id="293" r:id="rId4"/>
    <p:sldId id="265" r:id="rId5"/>
    <p:sldId id="266" r:id="rId6"/>
    <p:sldId id="294" r:id="rId7"/>
    <p:sldId id="267" r:id="rId8"/>
    <p:sldId id="268" r:id="rId9"/>
    <p:sldId id="295" r:id="rId10"/>
    <p:sldId id="298" r:id="rId11"/>
    <p:sldId id="269" r:id="rId12"/>
    <p:sldId id="296" r:id="rId13"/>
    <p:sldId id="299" r:id="rId14"/>
    <p:sldId id="270" r:id="rId15"/>
    <p:sldId id="300" r:id="rId16"/>
    <p:sldId id="278" r:id="rId17"/>
    <p:sldId id="301" r:id="rId18"/>
    <p:sldId id="297" r:id="rId19"/>
    <p:sldId id="271" r:id="rId20"/>
    <p:sldId id="302" r:id="rId21"/>
    <p:sldId id="303" r:id="rId22"/>
    <p:sldId id="304" r:id="rId23"/>
    <p:sldId id="305" r:id="rId24"/>
    <p:sldId id="306" r:id="rId25"/>
    <p:sldId id="30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F61711-497C-9C4F-A0F4-8622A3C0DF3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7.emf"/><Relationship Id="rId7" Type="http://schemas.openxmlformats.org/officeDocument/2006/relationships/image" Target="../media/image1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7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7.emf"/><Relationship Id="rId7" Type="http://schemas.openxmlformats.org/officeDocument/2006/relationships/image" Target="../media/image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Math Module 3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Distances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61" y="658361"/>
            <a:ext cx="3484304" cy="348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655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Proving the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Pythagorean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668117"/>
          </a:xfrm>
        </p:spPr>
        <p:txBody>
          <a:bodyPr>
            <a:normAutofit/>
          </a:bodyPr>
          <a:lstStyle/>
          <a:p>
            <a:r>
              <a:rPr lang="en-US" dirty="0" smtClean="0"/>
              <a:t>The area of the two shaded squares are a</a:t>
            </a:r>
            <a:r>
              <a:rPr lang="en-US" baseline="30000" dirty="0" smtClean="0"/>
              <a:t>2</a:t>
            </a:r>
            <a:r>
              <a:rPr lang="en-US" dirty="0" smtClean="0"/>
              <a:t> and b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667556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213105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576737" y="33464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51750" y="3881370"/>
            <a:ext cx="3841512" cy="4668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area of the big triangle is (a + b)</a:t>
            </a:r>
            <a:r>
              <a:rPr lang="en-US" baseline="30000" dirty="0" smtClean="0"/>
              <a:t>2</a:t>
            </a:r>
            <a:r>
              <a:rPr lang="en-US" dirty="0" smtClean="0"/>
              <a:t> = </a:t>
            </a:r>
            <a:br>
              <a:rPr lang="en-US" dirty="0" smtClean="0"/>
            </a:br>
            <a:r>
              <a:rPr lang="en-US" dirty="0" smtClean="0"/>
              <a:t>4 (area of triangle) + a</a:t>
            </a:r>
            <a:r>
              <a:rPr lang="en-US" baseline="30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+ b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indent="0">
              <a:buFont typeface="Wingdings" pitchFamily="2" charset="2"/>
              <a:buNone/>
            </a:pPr>
            <a:endParaRPr lang="en-US" dirty="0" smtClean="0"/>
          </a:p>
          <a:p>
            <a:pPr marL="0" indent="0">
              <a:buFont typeface="Wingdings" pitchFamily="2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015" y="2468746"/>
            <a:ext cx="4320236" cy="397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27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Proving the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Pythagorean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403391"/>
          </a:xfrm>
        </p:spPr>
        <p:txBody>
          <a:bodyPr>
            <a:normAutofit/>
          </a:bodyPr>
          <a:lstStyle/>
          <a:p>
            <a:r>
              <a:rPr lang="en-US" dirty="0" smtClean="0"/>
              <a:t>We constructed the same large square two different ways, computing its area both times.</a:t>
            </a:r>
          </a:p>
          <a:p>
            <a:r>
              <a:rPr lang="en-US" dirty="0" smtClean="0"/>
              <a:t>The area is 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4 (area of triangle) + c</a:t>
            </a:r>
            <a:r>
              <a:rPr lang="en-US" baseline="30000" dirty="0" smtClean="0"/>
              <a:t>2</a:t>
            </a:r>
            <a:r>
              <a:rPr lang="en-US" dirty="0" smtClean="0"/>
              <a:t> = 4 (area of triangle) + a</a:t>
            </a:r>
            <a:r>
              <a:rPr lang="en-US" baseline="30000" dirty="0" smtClean="0"/>
              <a:t>2</a:t>
            </a:r>
            <a:r>
              <a:rPr lang="en-US" dirty="0" smtClean="0"/>
              <a:t> + b</a:t>
            </a:r>
            <a:r>
              <a:rPr lang="en-US" baseline="30000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    c</a:t>
            </a:r>
            <a:r>
              <a:rPr lang="en-US" baseline="30000" dirty="0" smtClean="0"/>
              <a:t>2</a:t>
            </a:r>
            <a:r>
              <a:rPr lang="en-US" dirty="0" smtClean="0"/>
              <a:t> = a</a:t>
            </a:r>
            <a:r>
              <a:rPr lang="en-US" baseline="30000" dirty="0" smtClean="0"/>
              <a:t>2</a:t>
            </a:r>
            <a:r>
              <a:rPr lang="en-US" dirty="0" smtClean="0"/>
              <a:t> + b</a:t>
            </a:r>
            <a:r>
              <a:rPr lang="en-US" baseline="30000" dirty="0" smtClean="0"/>
              <a:t>2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98253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75129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351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Verifying Pythagorean Theorem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for a 3, 4, 5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If the legs of a right triangle have sides 3 and 4 then the hypotenuse must have length 5 because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5</a:t>
            </a:r>
            <a:r>
              <a:rPr lang="en-US" baseline="30000" dirty="0" smtClean="0"/>
              <a:t>2</a:t>
            </a:r>
            <a:r>
              <a:rPr lang="en-US" dirty="0" smtClean="0"/>
              <a:t> = 25  and  4</a:t>
            </a:r>
            <a:r>
              <a:rPr lang="en-US" baseline="30000" dirty="0" smtClean="0"/>
              <a:t>2</a:t>
            </a:r>
            <a:r>
              <a:rPr lang="en-US" dirty="0" smtClean="0"/>
              <a:t> + 3</a:t>
            </a:r>
            <a:r>
              <a:rPr lang="en-US" baseline="30000" dirty="0" smtClean="0"/>
              <a:t>2</a:t>
            </a:r>
            <a:r>
              <a:rPr lang="en-US" dirty="0" smtClean="0"/>
              <a:t> = 16 + 9 = 25</a:t>
            </a:r>
          </a:p>
          <a:p>
            <a:r>
              <a:rPr lang="en-US" dirty="0" smtClean="0"/>
              <a:t>In this special case we can verify the Pythagorean theorem by using unit squares (or unit cubes).</a:t>
            </a:r>
          </a:p>
          <a:p>
            <a:r>
              <a:rPr lang="en-US" dirty="0" smtClean="0"/>
              <a:t>We construct a square along each side of the right triangle. </a:t>
            </a:r>
            <a:endParaRPr lang="en-US" dirty="0"/>
          </a:p>
          <a:p>
            <a:r>
              <a:rPr lang="en-US" dirty="0" smtClean="0"/>
              <a:t>The areas of these squares will be 3</a:t>
            </a:r>
            <a:r>
              <a:rPr lang="en-US" baseline="30000" dirty="0" smtClean="0"/>
              <a:t>2</a:t>
            </a:r>
            <a:r>
              <a:rPr lang="en-US" dirty="0" smtClean="0"/>
              <a:t> = 9, 4</a:t>
            </a:r>
            <a:r>
              <a:rPr lang="en-US" baseline="30000" dirty="0" smtClean="0"/>
              <a:t>2</a:t>
            </a:r>
            <a:r>
              <a:rPr lang="en-US" dirty="0" smtClean="0"/>
              <a:t> = 16, and 5</a:t>
            </a:r>
            <a:r>
              <a:rPr lang="en-US" baseline="30000" dirty="0" smtClean="0"/>
              <a:t>2</a:t>
            </a:r>
            <a:r>
              <a:rPr lang="en-US" dirty="0" smtClean="0"/>
              <a:t> = 25.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0394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Verifying Pythagorean Theorem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for a 3, 4, 5 Triangle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280" y="1897767"/>
            <a:ext cx="4283673" cy="474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78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 to the straight line distance problem.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74" y="2482792"/>
            <a:ext cx="4554328" cy="366400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271038" y="2482792"/>
            <a:ext cx="3605386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 have a right triangle where the legs are</a:t>
            </a:r>
          </a:p>
          <a:p>
            <a:pPr lvl="1"/>
            <a:r>
              <a:rPr lang="en-US" dirty="0" smtClean="0"/>
              <a:t>a = x</a:t>
            </a:r>
            <a:r>
              <a:rPr lang="en-US" baseline="-25000" dirty="0" smtClean="0"/>
              <a:t>1</a:t>
            </a:r>
            <a:r>
              <a:rPr lang="en-US" dirty="0" smtClean="0"/>
              <a:t> – x</a:t>
            </a:r>
            <a:r>
              <a:rPr lang="en-US" baseline="-25000" dirty="0"/>
              <a:t>0</a:t>
            </a:r>
            <a:endParaRPr lang="en-US" baseline="-25000" dirty="0" smtClean="0"/>
          </a:p>
          <a:p>
            <a:pPr lvl="1"/>
            <a:r>
              <a:rPr lang="en-US" dirty="0" smtClean="0"/>
              <a:t>b = y</a:t>
            </a:r>
            <a:r>
              <a:rPr lang="en-US" baseline="-25000" dirty="0" smtClean="0"/>
              <a:t>1</a:t>
            </a:r>
            <a:r>
              <a:rPr lang="en-US" dirty="0" smtClean="0"/>
              <a:t> – y</a:t>
            </a:r>
            <a:r>
              <a:rPr lang="en-US" baseline="-25000" dirty="0" smtClean="0"/>
              <a:t>0</a:t>
            </a:r>
            <a:endParaRPr lang="en-US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 = straight line distance</a:t>
            </a:r>
          </a:p>
          <a:p>
            <a:r>
              <a:rPr lang="en-US" dirty="0" smtClean="0"/>
              <a:t>We know a</a:t>
            </a:r>
            <a:r>
              <a:rPr lang="en-US" baseline="30000" dirty="0" smtClean="0"/>
              <a:t>2</a:t>
            </a:r>
            <a:r>
              <a:rPr lang="en-US" dirty="0" smtClean="0"/>
              <a:t> + b</a:t>
            </a:r>
            <a:r>
              <a:rPr lang="en-US" baseline="30000" dirty="0" smtClean="0"/>
              <a:t>2</a:t>
            </a:r>
            <a:r>
              <a:rPr lang="en-US" dirty="0" smtClean="0"/>
              <a:t> = c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So (x</a:t>
            </a:r>
            <a:r>
              <a:rPr lang="en-US" baseline="-25000" dirty="0" smtClean="0"/>
              <a:t>1</a:t>
            </a:r>
            <a:r>
              <a:rPr lang="en-US" dirty="0" smtClean="0"/>
              <a:t> – x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 + (y</a:t>
            </a:r>
            <a:r>
              <a:rPr lang="en-US" baseline="-25000" dirty="0" smtClean="0"/>
              <a:t>1</a:t>
            </a:r>
            <a:r>
              <a:rPr lang="en-US" dirty="0"/>
              <a:t> </a:t>
            </a:r>
            <a:r>
              <a:rPr lang="en-US" dirty="0" smtClean="0"/>
              <a:t>– y</a:t>
            </a:r>
            <a:r>
              <a:rPr lang="en-US" baseline="-25000" dirty="0" smtClean="0"/>
              <a:t>0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 = c</a:t>
            </a:r>
            <a:r>
              <a:rPr lang="en-US" baseline="30000" dirty="0" smtClean="0"/>
              <a:t>2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26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Solving for the straight line distance c we get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will consider distances to always be positive so we can discard the negative square root.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822448"/>
              </p:ext>
            </p:extLst>
          </p:nvPr>
        </p:nvGraphicFramePr>
        <p:xfrm>
          <a:off x="2438400" y="2647524"/>
          <a:ext cx="408305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Equation" r:id="rId3" imgW="1600200" imgH="533400" progId="Equation.3">
                  <p:embed/>
                </p:oleObj>
              </mc:Choice>
              <mc:Fallback>
                <p:oleObj name="Equation" r:id="rId3" imgW="16002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2647524"/>
                        <a:ext cx="4083050" cy="1362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4689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as a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Function of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look at the distance of the robot as a function of time.</a:t>
            </a:r>
          </a:p>
          <a:p>
            <a:r>
              <a:rPr lang="en-US" dirty="0" smtClean="0"/>
              <a:t>Suppose our robot is driving along the x axis, makes a 90 degree turn, and then drives directly to the target.</a:t>
            </a:r>
          </a:p>
          <a:p>
            <a:r>
              <a:rPr lang="en-US" dirty="0" smtClean="0"/>
              <a:t>We will assume the robot is driving at one unit per second and we will ignore the time it takes to make the 90 degree turn.</a:t>
            </a:r>
          </a:p>
          <a:p>
            <a:r>
              <a:rPr lang="en-US" dirty="0" smtClean="0"/>
              <a:t>What is the </a:t>
            </a:r>
            <a:r>
              <a:rPr lang="en-US" dirty="0" smtClean="0"/>
              <a:t>robot’s </a:t>
            </a:r>
            <a:r>
              <a:rPr lang="en-US" dirty="0" smtClean="0"/>
              <a:t>distance </a:t>
            </a:r>
            <a:r>
              <a:rPr lang="en-US" dirty="0" smtClean="0"/>
              <a:t>from the start as </a:t>
            </a:r>
            <a:r>
              <a:rPr lang="en-US" dirty="0" smtClean="0"/>
              <a:t>a function of time?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775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as a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Function of Time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214" y="1774648"/>
            <a:ext cx="6066651" cy="457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421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Travelling the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x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As the robot travels along the x axis, we really don’t need the distance formula because only the x coordinate is changing.</a:t>
            </a:r>
          </a:p>
          <a:p>
            <a:pPr lvl="1"/>
            <a:r>
              <a:rPr lang="en-US" dirty="0" smtClean="0"/>
              <a:t>The distance from the starting point is increasing by one unit per second.</a:t>
            </a:r>
          </a:p>
          <a:p>
            <a:pPr lvl="1"/>
            <a:r>
              <a:rPr lang="en-US" dirty="0" smtClean="0"/>
              <a:t>This will go on for 8 seconds.</a:t>
            </a:r>
          </a:p>
          <a:p>
            <a:r>
              <a:rPr lang="en-US" dirty="0" smtClean="0"/>
              <a:t>The graph of distance VS time will look like the following.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8857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Travelling the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x Axis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891" y="1797142"/>
            <a:ext cx="6158559" cy="468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556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we want to navigate our robot we have two choices.</a:t>
            </a:r>
          </a:p>
          <a:p>
            <a:pPr lvl="1"/>
            <a:r>
              <a:rPr lang="en-US" dirty="0" smtClean="0"/>
              <a:t>We could sense and recognize some type of landmark to tell us the robot’s location.</a:t>
            </a:r>
          </a:p>
          <a:p>
            <a:pPr lvl="1"/>
            <a:r>
              <a:rPr lang="en-US" dirty="0" smtClean="0"/>
              <a:t>We could approximate the robot’s location based on the turns it has made and the distances it has driven – this is called navigating by </a:t>
            </a:r>
            <a:r>
              <a:rPr lang="en-US" b="1" dirty="0" smtClean="0"/>
              <a:t>dead reckoning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GPS system in a car usually gets its position from the GSP satellites but this can be unreliable. Mountains, weather, tall buildings, and tunnels can block the signal.</a:t>
            </a:r>
          </a:p>
          <a:p>
            <a:r>
              <a:rPr lang="en-US" dirty="0" smtClean="0"/>
              <a:t>Knowing how fast the car is moving (from the speedometer) and in what direction (from an internal compass) allows navigating by dead reckoning.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7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Travelling in the</a:t>
            </a:r>
            <a:br>
              <a:rPr lang="en-US" dirty="0" smtClean="0"/>
            </a:br>
            <a:r>
              <a:rPr lang="en-US" dirty="0"/>
              <a:t>	y</a:t>
            </a:r>
            <a:r>
              <a:rPr lang="en-US" dirty="0" smtClean="0"/>
              <a:t> 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At this point the robot turns and the graph changes.</a:t>
            </a:r>
          </a:p>
          <a:p>
            <a:r>
              <a:rPr lang="en-US" dirty="0" smtClean="0"/>
              <a:t>Over the next 6 seconds the robot moves directly toward the target.</a:t>
            </a:r>
          </a:p>
          <a:p>
            <a:pPr lvl="1"/>
            <a:r>
              <a:rPr lang="en-US" dirty="0" smtClean="0"/>
              <a:t>It starts a distance of 8 units from the start.</a:t>
            </a:r>
          </a:p>
          <a:p>
            <a:pPr lvl="1"/>
            <a:r>
              <a:rPr lang="en-US" dirty="0" smtClean="0"/>
              <a:t>The distance of the target from the start is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Over 6 seconds the robot moves from 8 to 10 units from the start.</a:t>
            </a:r>
          </a:p>
          <a:p>
            <a:r>
              <a:rPr lang="en-US" dirty="0" smtClean="0"/>
              <a:t>The graph now looks like the following.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28858"/>
              </p:ext>
            </p:extLst>
          </p:nvPr>
        </p:nvGraphicFramePr>
        <p:xfrm>
          <a:off x="2141221" y="3922933"/>
          <a:ext cx="4799100" cy="430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name="Equation" r:id="rId3" imgW="2692400" imgH="241300" progId="Equation.3">
                  <p:embed/>
                </p:oleObj>
              </mc:Choice>
              <mc:Fallback>
                <p:oleObj name="Equation" r:id="rId3" imgW="2692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41221" y="3922933"/>
                        <a:ext cx="4799100" cy="4301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76743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Travelling the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x Axis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891" y="1797142"/>
            <a:ext cx="6158559" cy="46898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891" y="1797141"/>
            <a:ext cx="6158559" cy="468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100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To the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We might also be concerned with the distance the robot still must travel to get to the target.</a:t>
            </a:r>
            <a:endParaRPr lang="en-US" dirty="0"/>
          </a:p>
          <a:p>
            <a:r>
              <a:rPr lang="en-US" dirty="0" smtClean="0"/>
              <a:t>The robot starts 10 units from the target.</a:t>
            </a:r>
          </a:p>
          <a:p>
            <a:r>
              <a:rPr lang="en-US" dirty="0" smtClean="0"/>
              <a:t>Over 8 seconds it moves to be 6 units from the target.</a:t>
            </a:r>
          </a:p>
          <a:p>
            <a:r>
              <a:rPr lang="en-US" dirty="0" smtClean="0"/>
              <a:t>It then turns 90 degrees and moves directly toward the target.</a:t>
            </a:r>
          </a:p>
          <a:p>
            <a:r>
              <a:rPr lang="en-US" dirty="0" smtClean="0"/>
              <a:t>The graph looks like the following.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38090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To the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Target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891" y="1797141"/>
            <a:ext cx="6158559" cy="46898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891" y="1797140"/>
            <a:ext cx="6158560" cy="468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792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Equidistant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can see that the robot is equidistant from the start and the target where the two graphs cross (somewhere between 6 and 7 seconds).</a:t>
            </a:r>
          </a:p>
          <a:p>
            <a:r>
              <a:rPr lang="en-US" dirty="0" smtClean="0"/>
              <a:t>The segments of the two graphs where they cross are lines.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       d = t and d = -1/2 t + 10</a:t>
            </a:r>
          </a:p>
          <a:p>
            <a:r>
              <a:rPr lang="en-US" dirty="0" smtClean="0"/>
              <a:t>Both equations will be true when the lines cross.</a:t>
            </a:r>
          </a:p>
          <a:p>
            <a:r>
              <a:rPr lang="en-US" dirty="0"/>
              <a:t>S</a:t>
            </a:r>
            <a:r>
              <a:rPr lang="en-US" dirty="0" smtClean="0"/>
              <a:t>ince in d = t </a:t>
            </a:r>
            <a:r>
              <a:rPr lang="en-US" dirty="0"/>
              <a:t>the first </a:t>
            </a:r>
            <a:r>
              <a:rPr lang="en-US" dirty="0" smtClean="0"/>
              <a:t>equation, we can replace the t in the second line with d.</a:t>
            </a:r>
            <a:br>
              <a:rPr lang="en-US" dirty="0" smtClean="0"/>
            </a:br>
            <a:r>
              <a:rPr lang="en-US" dirty="0" smtClean="0"/>
              <a:t>			d = -1/2 d + 10</a:t>
            </a:r>
            <a:br>
              <a:rPr lang="en-US" dirty="0" smtClean="0"/>
            </a:br>
            <a:r>
              <a:rPr lang="en-US" dirty="0" smtClean="0"/>
              <a:t>			      3/2 d = 10</a:t>
            </a:r>
            <a:br>
              <a:rPr lang="en-US" dirty="0" smtClean="0"/>
            </a:br>
            <a:r>
              <a:rPr lang="en-US" dirty="0" smtClean="0"/>
              <a:t>			d = 20/3 = 6.67 units</a:t>
            </a:r>
          </a:p>
          <a:p>
            <a:r>
              <a:rPr lang="en-US" dirty="0" smtClean="0"/>
              <a:t>Again since d = t this means the robot will be equidistant from the start and the target </a:t>
            </a:r>
            <a:r>
              <a:rPr lang="en-US" dirty="0" smtClean="0"/>
              <a:t>at </a:t>
            </a:r>
            <a:r>
              <a:rPr lang="en-US" dirty="0" smtClean="0"/>
              <a:t>6.67 seconds.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43682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out when the robot is equidistant from the starting point and the target if it travels the following path at 1 unit per second.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640" y="3110624"/>
            <a:ext cx="3701963" cy="35190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3640" y="3110623"/>
            <a:ext cx="3701964" cy="351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58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  <a:br>
              <a:rPr lang="en-US" dirty="0" smtClean="0"/>
            </a:b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We know how to drive our robot straight and how to turn 90 degrees to the right and left.</a:t>
            </a:r>
          </a:p>
          <a:p>
            <a:pPr lvl="1"/>
            <a:r>
              <a:rPr lang="en-US" dirty="0" smtClean="0"/>
              <a:t>We can move </a:t>
            </a:r>
            <a:r>
              <a:rPr lang="en-US" dirty="0" smtClean="0"/>
              <a:t>in 2 dimensions.</a:t>
            </a:r>
            <a:endParaRPr lang="en-US" dirty="0" smtClean="0"/>
          </a:p>
          <a:p>
            <a:r>
              <a:rPr lang="en-US" dirty="0" smtClean="0"/>
              <a:t>This allows us to navigate mazes and identify our position using dead reckoning.</a:t>
            </a:r>
            <a:endParaRPr lang="en-US" dirty="0"/>
          </a:p>
          <a:p>
            <a:r>
              <a:rPr lang="en-US" dirty="0" smtClean="0"/>
              <a:t>We are often not so interested in the total distance travelled but in the straight line distance.</a:t>
            </a:r>
          </a:p>
          <a:p>
            <a:pPr lvl="1"/>
            <a:r>
              <a:rPr lang="en-US" dirty="0" smtClean="0"/>
              <a:t>Distance from our starting point.</a:t>
            </a:r>
          </a:p>
          <a:p>
            <a:pPr lvl="1"/>
            <a:r>
              <a:rPr lang="en-US" dirty="0" smtClean="0"/>
              <a:t>Distance to our target.</a:t>
            </a:r>
          </a:p>
          <a:p>
            <a:r>
              <a:rPr lang="en-US" dirty="0" smtClean="0"/>
              <a:t>We can represent this using right triangles.</a:t>
            </a:r>
          </a:p>
        </p:txBody>
      </p:sp>
    </p:spTree>
    <p:extLst>
      <p:ext uri="{BB962C8B-B14F-4D97-AF65-F5344CB8AC3E}">
        <p14:creationId xmlns:p14="http://schemas.microsoft.com/office/powerpoint/2010/main" val="1489500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Straight Line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Distance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655" y="1741106"/>
            <a:ext cx="5093463" cy="49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662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and Horizontal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24609"/>
            <a:ext cx="7556313" cy="4710557"/>
          </a:xfrm>
        </p:spPr>
        <p:txBody>
          <a:bodyPr/>
          <a:lstStyle/>
          <a:p>
            <a:r>
              <a:rPr lang="en-US" dirty="0" smtClean="0"/>
              <a:t>Let us label the starting point with the coordinates (x</a:t>
            </a:r>
            <a:r>
              <a:rPr lang="en-US" baseline="-25000" dirty="0"/>
              <a:t>0</a:t>
            </a:r>
            <a:r>
              <a:rPr lang="en-US" dirty="0" smtClean="0"/>
              <a:t>, y</a:t>
            </a:r>
            <a:r>
              <a:rPr lang="en-US" baseline="-25000" dirty="0" smtClean="0"/>
              <a:t>0</a:t>
            </a:r>
            <a:r>
              <a:rPr lang="en-US" dirty="0" smtClean="0"/>
              <a:t>).</a:t>
            </a:r>
          </a:p>
          <a:p>
            <a:r>
              <a:rPr lang="en-US" dirty="0" smtClean="0"/>
              <a:t>Suppose we drive our robot to point (x</a:t>
            </a:r>
            <a:r>
              <a:rPr lang="en-US" baseline="-25000" dirty="0" smtClean="0"/>
              <a:t>1</a:t>
            </a:r>
            <a:r>
              <a:rPr lang="en-US" dirty="0" smtClean="0"/>
              <a:t>, y</a:t>
            </a:r>
            <a:r>
              <a:rPr lang="en-US" baseline="-25000" dirty="0" smtClean="0"/>
              <a:t>1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The does it really matter how we get there?</a:t>
            </a:r>
          </a:p>
          <a:p>
            <a:pPr lvl="1"/>
            <a:r>
              <a:rPr lang="en-US" dirty="0" smtClean="0"/>
              <a:t>The net vertical distance travelled will be (y</a:t>
            </a:r>
            <a:r>
              <a:rPr lang="en-US" baseline="-25000" dirty="0" smtClean="0"/>
              <a:t>1</a:t>
            </a:r>
            <a:r>
              <a:rPr lang="en-US" dirty="0" smtClean="0"/>
              <a:t> – y</a:t>
            </a:r>
            <a:r>
              <a:rPr lang="en-US" baseline="-25000" dirty="0" smtClean="0"/>
              <a:t>0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The net horizontal distance travelled will be (x</a:t>
            </a:r>
            <a:r>
              <a:rPr lang="en-US" baseline="-25000" dirty="0" smtClean="0"/>
              <a:t>1</a:t>
            </a:r>
            <a:r>
              <a:rPr lang="en-US" dirty="0" smtClean="0"/>
              <a:t> – x</a:t>
            </a:r>
            <a:r>
              <a:rPr lang="en-US" baseline="-25000" dirty="0" smtClean="0"/>
              <a:t>0</a:t>
            </a:r>
            <a:r>
              <a:rPr lang="en-US" dirty="0" smtClean="0"/>
              <a:t>).</a:t>
            </a:r>
          </a:p>
          <a:p>
            <a:r>
              <a:rPr lang="en-US" dirty="0" smtClean="0"/>
              <a:t>We know two legs of the right triangle.</a:t>
            </a:r>
          </a:p>
          <a:p>
            <a:r>
              <a:rPr lang="en-US" dirty="0" smtClean="0"/>
              <a:t>How do we find the third longer side – the </a:t>
            </a:r>
            <a:r>
              <a:rPr lang="en-US" b="1" dirty="0" smtClean="0"/>
              <a:t>hypotenuse</a:t>
            </a:r>
            <a:r>
              <a:rPr lang="en-US" dirty="0" smtClean="0"/>
              <a:t>?</a:t>
            </a:r>
          </a:p>
          <a:p>
            <a:r>
              <a:rPr lang="en-US" dirty="0" smtClean="0"/>
              <a:t> This is the straight line distance.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89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and Horizontal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Distance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173" y="2133317"/>
            <a:ext cx="5556277" cy="447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365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Pythagorean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Theorem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94443"/>
            <a:ext cx="7556313" cy="4383765"/>
          </a:xfrm>
        </p:spPr>
        <p:txBody>
          <a:bodyPr>
            <a:normAutofit/>
          </a:bodyPr>
          <a:lstStyle/>
          <a:p>
            <a:r>
              <a:rPr lang="en-US" dirty="0" smtClean="0"/>
              <a:t>We need a formula to relate the lengths of two legs of a right triangle to the length of the hypotenuse.</a:t>
            </a:r>
          </a:p>
          <a:p>
            <a:r>
              <a:rPr lang="en-US" dirty="0" smtClean="0"/>
              <a:t>If we have a right triangle with legs a and b and hypotenuse c, the we can use the famous Pythagorean Theorem</a:t>
            </a:r>
            <a:br>
              <a:rPr lang="en-US" dirty="0" smtClean="0"/>
            </a:br>
            <a:r>
              <a:rPr lang="en-US" dirty="0" smtClean="0"/>
              <a:t>			     a</a:t>
            </a:r>
            <a:r>
              <a:rPr lang="en-US" baseline="30000" dirty="0" smtClean="0"/>
              <a:t>2</a:t>
            </a:r>
            <a:r>
              <a:rPr lang="en-US" dirty="0" smtClean="0"/>
              <a:t> + b</a:t>
            </a:r>
            <a:r>
              <a:rPr lang="en-US" baseline="30000" dirty="0" smtClean="0"/>
              <a:t>2</a:t>
            </a:r>
            <a:r>
              <a:rPr lang="en-US" dirty="0" smtClean="0"/>
              <a:t> = c</a:t>
            </a:r>
            <a:r>
              <a:rPr lang="en-US" baseline="30000" dirty="0" smtClean="0"/>
              <a:t>2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970" y="3943602"/>
            <a:ext cx="3070922" cy="243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4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Proving the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Pythagorean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many proofs of the Pythagorean Theorem.</a:t>
            </a:r>
          </a:p>
          <a:p>
            <a:r>
              <a:rPr lang="en-US" dirty="0" smtClean="0"/>
              <a:t>Probably the easiest to understand is to take a right triangle and use 4 copies of the triangle to construct a square.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will do this two different ways but get the same size square both times.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554320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36342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7550" y="3703173"/>
            <a:ext cx="5283200" cy="134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56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Proving the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Pythagorean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668117"/>
          </a:xfrm>
        </p:spPr>
        <p:txBody>
          <a:bodyPr>
            <a:normAutofit/>
          </a:bodyPr>
          <a:lstStyle/>
          <a:p>
            <a:r>
              <a:rPr lang="en-US" dirty="0" smtClean="0"/>
              <a:t>The area of the shaded middle square is c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504988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0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390528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1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744" y="2468746"/>
            <a:ext cx="4300849" cy="3975456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031343" y="3881370"/>
            <a:ext cx="3558811" cy="4668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area of the big triangle is (a + b)</a:t>
            </a:r>
            <a:r>
              <a:rPr lang="en-US" baseline="30000" dirty="0" smtClean="0"/>
              <a:t>2</a:t>
            </a:r>
            <a:r>
              <a:rPr lang="en-US" dirty="0" smtClean="0"/>
              <a:t> = </a:t>
            </a:r>
            <a:br>
              <a:rPr lang="en-US" dirty="0" smtClean="0"/>
            </a:br>
            <a:r>
              <a:rPr lang="en-US" dirty="0" smtClean="0"/>
              <a:t>4 (area of triangle) + c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indent="0">
              <a:buFont typeface="Wingdings" pitchFamily="2" charset="2"/>
              <a:buNone/>
            </a:pPr>
            <a:endParaRPr lang="en-US" dirty="0" smtClean="0"/>
          </a:p>
          <a:p>
            <a:pPr marL="0" indent="0">
              <a:buFont typeface="Wingdings" pitchFamily="2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9243133"/>
      </p:ext>
    </p:extLst>
  </p:cSld>
  <p:clrMapOvr>
    <a:masterClrMapping/>
  </p:clrMapOvr>
</p:sld>
</file>

<file path=ppt/theme/theme1.xml><?xml version="1.0" encoding="utf-8"?>
<a:theme xmlns:a="http://schemas.openxmlformats.org/drawingml/2006/main" name="Math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Math.thmx</Template>
  <TotalTime>2545</TotalTime>
  <Words>913</Words>
  <Application>Microsoft Macintosh PowerPoint</Application>
  <PresentationFormat>On-screen Show (4:3)</PresentationFormat>
  <Paragraphs>131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Math</vt:lpstr>
      <vt:lpstr>Equation</vt:lpstr>
      <vt:lpstr>Math Module 3</vt:lpstr>
      <vt:lpstr>Navigating</vt:lpstr>
      <vt:lpstr>Distance  </vt:lpstr>
      <vt:lpstr>Straight Line  Distance</vt:lpstr>
      <vt:lpstr>Vertical and Horizontal  Distance</vt:lpstr>
      <vt:lpstr>Vertical and Horizontal  Distance</vt:lpstr>
      <vt:lpstr>Pythagorean  Theorem</vt:lpstr>
      <vt:lpstr>Proving the   Pythagorean Theorem</vt:lpstr>
      <vt:lpstr>Proving the   Pythagorean Theorem</vt:lpstr>
      <vt:lpstr>Proving the   Pythagorean Theorem</vt:lpstr>
      <vt:lpstr>Proving the  Pythagorean Theorem</vt:lpstr>
      <vt:lpstr>Verifying Pythagorean Theorem  for a 3, 4, 5 Triangle</vt:lpstr>
      <vt:lpstr>Verifying Pythagorean Theorem  for a 3, 4, 5 Triangle</vt:lpstr>
      <vt:lpstr>Distance  Formula</vt:lpstr>
      <vt:lpstr>Distance  Formula</vt:lpstr>
      <vt:lpstr>Distance as a   Function of Time</vt:lpstr>
      <vt:lpstr>Distance as a   Function of Time</vt:lpstr>
      <vt:lpstr>Travelling the  x Axis</vt:lpstr>
      <vt:lpstr>Travelling the  x Axis</vt:lpstr>
      <vt:lpstr>Travelling in the  y Direction</vt:lpstr>
      <vt:lpstr>Travelling the  x Axis</vt:lpstr>
      <vt:lpstr>Distance To the  Target</vt:lpstr>
      <vt:lpstr>Distance To the  Target </vt:lpstr>
      <vt:lpstr>Equidistant</vt:lpstr>
      <vt:lpstr>Activity</vt:lpstr>
    </vt:vector>
  </TitlesOfParts>
  <Company>Carson-Newman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Module 1</dc:title>
  <dc:creator>Henry Suters</dc:creator>
  <cp:lastModifiedBy>Henry Suters</cp:lastModifiedBy>
  <cp:revision>79</cp:revision>
  <dcterms:created xsi:type="dcterms:W3CDTF">2016-06-03T18:47:40Z</dcterms:created>
  <dcterms:modified xsi:type="dcterms:W3CDTF">2016-06-10T23:35:04Z</dcterms:modified>
</cp:coreProperties>
</file>