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charts/chart1.xml" ContentType="application/vnd.openxmlformats-officedocument.drawingml.chart+xml"/>
  <Override PartName="/ppt/embeddings/oleObject1.bin" ContentType="application/vnd.openxmlformats-officedocument.oleObject"/>
  <Override PartName="/ppt/charts/chart2.xml" ContentType="application/vnd.openxmlformats-officedocument.drawingml.chart+xml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charts/chart3.xml" ContentType="application/vnd.openxmlformats-officedocument.drawingml.chart+xml"/>
  <Override PartName="/ppt/embeddings/oleObject6.bin" ContentType="application/vnd.openxmlformats-officedocument.oleObject"/>
  <Override PartName="/ppt/embeddings/oleObject7.bin" ContentType="application/vnd.openxmlformats-officedocument.oleObject"/>
  <Override PartName="/ppt/embeddings/oleObject8.bin" ContentType="application/vnd.openxmlformats-officedocument.oleObject"/>
  <Override PartName="/ppt/embeddings/oleObject9.bin" ContentType="application/vnd.openxmlformats-officedocument.oleObject"/>
  <Override PartName="/ppt/embeddings/oleObject10.bin" ContentType="application/vnd.openxmlformats-officedocument.oleObject"/>
  <Override PartName="/ppt/embeddings/oleObject11.bin" ContentType="application/vnd.openxmlformats-officedocument.oleObject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98" r:id="rId3"/>
    <p:sldId id="299" r:id="rId4"/>
    <p:sldId id="300" r:id="rId5"/>
    <p:sldId id="264" r:id="rId6"/>
    <p:sldId id="293" r:id="rId7"/>
    <p:sldId id="265" r:id="rId8"/>
    <p:sldId id="266" r:id="rId9"/>
    <p:sldId id="294" r:id="rId10"/>
    <p:sldId id="267" r:id="rId11"/>
    <p:sldId id="268" r:id="rId12"/>
    <p:sldId id="295" r:id="rId13"/>
    <p:sldId id="269" r:id="rId14"/>
    <p:sldId id="296" r:id="rId15"/>
    <p:sldId id="270" r:id="rId16"/>
    <p:sldId id="278" r:id="rId17"/>
    <p:sldId id="297" r:id="rId18"/>
    <p:sldId id="271" r:id="rId19"/>
    <p:sldId id="301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9" d="100"/>
          <a:sy n="89" d="100"/>
        </p:scale>
        <p:origin x="-73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Workbook13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Workbook13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MacHD:Users:hsuters:Library:Application%20Support:Microsoft:Office:Office%202011%20AutoRecovery:Workbook13%20(version%201).xlsb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MacHD:Users:hsuters:Library:Application%20Support:Microsoft:Office:Office%202011%20AutoRecovery:Workbook13%20(version%201).xlsb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47625">
              <a:noFill/>
            </a:ln>
          </c:spPr>
          <c:xVal>
            <c:numRef>
              <c:f>Sheet1!$A$31:$A$56</c:f>
              <c:numCache>
                <c:formatCode>General</c:formatCode>
                <c:ptCount val="26"/>
                <c:pt idx="0">
                  <c:v>0.0</c:v>
                </c:pt>
                <c:pt idx="1">
                  <c:v>0.04</c:v>
                </c:pt>
                <c:pt idx="2">
                  <c:v>0.08</c:v>
                </c:pt>
                <c:pt idx="3">
                  <c:v>0.12</c:v>
                </c:pt>
                <c:pt idx="4">
                  <c:v>0.16</c:v>
                </c:pt>
                <c:pt idx="5">
                  <c:v>0.2</c:v>
                </c:pt>
                <c:pt idx="6">
                  <c:v>0.24</c:v>
                </c:pt>
                <c:pt idx="7">
                  <c:v>0.28</c:v>
                </c:pt>
                <c:pt idx="8">
                  <c:v>0.32</c:v>
                </c:pt>
                <c:pt idx="9">
                  <c:v>0.36</c:v>
                </c:pt>
                <c:pt idx="10">
                  <c:v>0.4</c:v>
                </c:pt>
                <c:pt idx="11">
                  <c:v>0.44</c:v>
                </c:pt>
                <c:pt idx="12">
                  <c:v>0.48</c:v>
                </c:pt>
                <c:pt idx="13">
                  <c:v>0.52</c:v>
                </c:pt>
                <c:pt idx="14">
                  <c:v>0.56</c:v>
                </c:pt>
                <c:pt idx="15">
                  <c:v>0.6</c:v>
                </c:pt>
                <c:pt idx="16">
                  <c:v>0.64</c:v>
                </c:pt>
                <c:pt idx="17">
                  <c:v>0.68</c:v>
                </c:pt>
                <c:pt idx="18">
                  <c:v>0.72</c:v>
                </c:pt>
                <c:pt idx="19">
                  <c:v>0.76</c:v>
                </c:pt>
                <c:pt idx="20">
                  <c:v>0.8</c:v>
                </c:pt>
                <c:pt idx="21">
                  <c:v>0.84</c:v>
                </c:pt>
                <c:pt idx="22">
                  <c:v>0.88</c:v>
                </c:pt>
                <c:pt idx="23">
                  <c:v>0.92</c:v>
                </c:pt>
                <c:pt idx="24">
                  <c:v>0.96</c:v>
                </c:pt>
                <c:pt idx="25">
                  <c:v>1.0</c:v>
                </c:pt>
              </c:numCache>
            </c:numRef>
          </c:xVal>
          <c:yVal>
            <c:numRef>
              <c:f>Sheet1!$B$31:$B$56</c:f>
              <c:numCache>
                <c:formatCode>General</c:formatCode>
                <c:ptCount val="26"/>
                <c:pt idx="0">
                  <c:v>3.0</c:v>
                </c:pt>
                <c:pt idx="1">
                  <c:v>3.0</c:v>
                </c:pt>
                <c:pt idx="2">
                  <c:v>3.0</c:v>
                </c:pt>
                <c:pt idx="3">
                  <c:v>3.0</c:v>
                </c:pt>
                <c:pt idx="4">
                  <c:v>3.2</c:v>
                </c:pt>
                <c:pt idx="5">
                  <c:v>3.6</c:v>
                </c:pt>
                <c:pt idx="6">
                  <c:v>3.8</c:v>
                </c:pt>
                <c:pt idx="7">
                  <c:v>4.0</c:v>
                </c:pt>
                <c:pt idx="8">
                  <c:v>4.6</c:v>
                </c:pt>
                <c:pt idx="9">
                  <c:v>5.1</c:v>
                </c:pt>
                <c:pt idx="10">
                  <c:v>5.7</c:v>
                </c:pt>
                <c:pt idx="11">
                  <c:v>7.2</c:v>
                </c:pt>
                <c:pt idx="12">
                  <c:v>7.4</c:v>
                </c:pt>
                <c:pt idx="13">
                  <c:v>8.2</c:v>
                </c:pt>
                <c:pt idx="14">
                  <c:v>9.1</c:v>
                </c:pt>
                <c:pt idx="15">
                  <c:v>10.1</c:v>
                </c:pt>
                <c:pt idx="16">
                  <c:v>11.2</c:v>
                </c:pt>
                <c:pt idx="17">
                  <c:v>12.6</c:v>
                </c:pt>
                <c:pt idx="18">
                  <c:v>13.9</c:v>
                </c:pt>
                <c:pt idx="19">
                  <c:v>14.9</c:v>
                </c:pt>
                <c:pt idx="20">
                  <c:v>17.0</c:v>
                </c:pt>
                <c:pt idx="21">
                  <c:v>18.5</c:v>
                </c:pt>
                <c:pt idx="22">
                  <c:v>19.9</c:v>
                </c:pt>
                <c:pt idx="23">
                  <c:v>21.9</c:v>
                </c:pt>
                <c:pt idx="24">
                  <c:v>22.7</c:v>
                </c:pt>
                <c:pt idx="25">
                  <c:v>25.7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16106744"/>
        <c:axId val="-2016206408"/>
      </c:scatterChart>
      <c:valAx>
        <c:axId val="-201610674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Time (sec)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-2016206408"/>
        <c:crosses val="autoZero"/>
        <c:crossBetween val="midCat"/>
      </c:valAx>
      <c:valAx>
        <c:axId val="-2016206408"/>
        <c:scaling>
          <c:orientation val="minMax"/>
        </c:scaling>
        <c:delete val="0"/>
        <c:axPos val="l"/>
        <c:majorGridlines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en-US"/>
                  <a:t>Distance</a:t>
                </a:r>
              </a:p>
              <a:p>
                <a:pPr>
                  <a:defRPr/>
                </a:pPr>
                <a:r>
                  <a:rPr lang="en-US"/>
                  <a:t>(cm)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-2016106744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69691601049869"/>
          <c:y val="0.0462962962962963"/>
          <c:w val="0.711273622047244"/>
          <c:h val="0.716188393117527"/>
        </c:manualLayout>
      </c:layout>
      <c:scatterChart>
        <c:scatterStyle val="lineMarker"/>
        <c:varyColors val="0"/>
        <c:ser>
          <c:idx val="0"/>
          <c:order val="0"/>
          <c:spPr>
            <a:ln w="47625">
              <a:noFill/>
            </a:ln>
          </c:spPr>
          <c:xVal>
            <c:numRef>
              <c:f>Sheet1!$D$31:$D$55</c:f>
              <c:numCache>
                <c:formatCode>General</c:formatCode>
                <c:ptCount val="25"/>
                <c:pt idx="0">
                  <c:v>0.02</c:v>
                </c:pt>
                <c:pt idx="1">
                  <c:v>0.06</c:v>
                </c:pt>
                <c:pt idx="2">
                  <c:v>0.1</c:v>
                </c:pt>
                <c:pt idx="3">
                  <c:v>0.14</c:v>
                </c:pt>
                <c:pt idx="4">
                  <c:v>0.18</c:v>
                </c:pt>
                <c:pt idx="5">
                  <c:v>0.22</c:v>
                </c:pt>
                <c:pt idx="6">
                  <c:v>0.26</c:v>
                </c:pt>
                <c:pt idx="7">
                  <c:v>0.3</c:v>
                </c:pt>
                <c:pt idx="8">
                  <c:v>0.34</c:v>
                </c:pt>
                <c:pt idx="9">
                  <c:v>0.38</c:v>
                </c:pt>
                <c:pt idx="10">
                  <c:v>0.42</c:v>
                </c:pt>
                <c:pt idx="11">
                  <c:v>0.46</c:v>
                </c:pt>
                <c:pt idx="12">
                  <c:v>0.5</c:v>
                </c:pt>
                <c:pt idx="13">
                  <c:v>0.54</c:v>
                </c:pt>
                <c:pt idx="14">
                  <c:v>0.58</c:v>
                </c:pt>
                <c:pt idx="15">
                  <c:v>0.62</c:v>
                </c:pt>
                <c:pt idx="16">
                  <c:v>0.66</c:v>
                </c:pt>
                <c:pt idx="17">
                  <c:v>0.7</c:v>
                </c:pt>
                <c:pt idx="18">
                  <c:v>0.74</c:v>
                </c:pt>
                <c:pt idx="19">
                  <c:v>0.78</c:v>
                </c:pt>
                <c:pt idx="20">
                  <c:v>0.82</c:v>
                </c:pt>
                <c:pt idx="21">
                  <c:v>0.86</c:v>
                </c:pt>
                <c:pt idx="22">
                  <c:v>0.9</c:v>
                </c:pt>
                <c:pt idx="23">
                  <c:v>0.94</c:v>
                </c:pt>
                <c:pt idx="24">
                  <c:v>0.98</c:v>
                </c:pt>
              </c:numCache>
            </c:numRef>
          </c:xVal>
          <c:yVal>
            <c:numRef>
              <c:f>Sheet1!$E$31:$E$55</c:f>
              <c:numCache>
                <c:formatCode>General</c:formatCode>
                <c:ptCount val="25"/>
                <c:pt idx="0">
                  <c:v>0.0</c:v>
                </c:pt>
                <c:pt idx="1">
                  <c:v>0.0</c:v>
                </c:pt>
                <c:pt idx="2">
                  <c:v>0.0</c:v>
                </c:pt>
                <c:pt idx="3">
                  <c:v>5.000000000000004</c:v>
                </c:pt>
                <c:pt idx="4">
                  <c:v>10.0</c:v>
                </c:pt>
                <c:pt idx="5">
                  <c:v>4.999999999999993</c:v>
                </c:pt>
                <c:pt idx="6">
                  <c:v>5.000000000000004</c:v>
                </c:pt>
                <c:pt idx="7">
                  <c:v>15.0</c:v>
                </c:pt>
                <c:pt idx="8">
                  <c:v>12.5</c:v>
                </c:pt>
                <c:pt idx="9">
                  <c:v>15.00000000000001</c:v>
                </c:pt>
                <c:pt idx="10">
                  <c:v>37.5</c:v>
                </c:pt>
                <c:pt idx="11">
                  <c:v>5.000000000000004</c:v>
                </c:pt>
                <c:pt idx="12">
                  <c:v>19.99999999999997</c:v>
                </c:pt>
                <c:pt idx="13">
                  <c:v>22.50000000000001</c:v>
                </c:pt>
                <c:pt idx="14">
                  <c:v>25.0</c:v>
                </c:pt>
                <c:pt idx="15">
                  <c:v>27.49999999999999</c:v>
                </c:pt>
                <c:pt idx="16">
                  <c:v>35.00000000000001</c:v>
                </c:pt>
                <c:pt idx="17">
                  <c:v>32.50000000000001</c:v>
                </c:pt>
                <c:pt idx="18">
                  <c:v>25.0</c:v>
                </c:pt>
                <c:pt idx="19">
                  <c:v>52.5</c:v>
                </c:pt>
                <c:pt idx="20">
                  <c:v>37.5</c:v>
                </c:pt>
                <c:pt idx="21">
                  <c:v>34.99999999999996</c:v>
                </c:pt>
                <c:pt idx="22">
                  <c:v>50.0</c:v>
                </c:pt>
                <c:pt idx="23">
                  <c:v>20.00000000000002</c:v>
                </c:pt>
                <c:pt idx="24">
                  <c:v>75.0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36559608"/>
        <c:axId val="-2019364456"/>
      </c:scatterChart>
      <c:valAx>
        <c:axId val="-203655960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Time</a:t>
                </a:r>
                <a:r>
                  <a:rPr lang="en-US" baseline="0"/>
                  <a:t> (sec)</a:t>
                </a:r>
                <a:endParaRPr lang="en-US"/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-2019364456"/>
        <c:crosses val="autoZero"/>
        <c:crossBetween val="midCat"/>
      </c:valAx>
      <c:valAx>
        <c:axId val="-2019364456"/>
        <c:scaling>
          <c:orientation val="minMax"/>
        </c:scaling>
        <c:delete val="0"/>
        <c:axPos val="l"/>
        <c:majorGridlines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en-US"/>
                  <a:t>Velocity</a:t>
                </a:r>
              </a:p>
              <a:p>
                <a:pPr>
                  <a:defRPr/>
                </a:pPr>
                <a:r>
                  <a:rPr lang="en-US"/>
                  <a:t>(cm/sec)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-2036559608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62858267716535"/>
          <c:y val="0.0648148148148148"/>
          <c:w val="0.701440288713911"/>
          <c:h val="0.810185185185185"/>
        </c:manualLayout>
      </c:layout>
      <c:scatterChart>
        <c:scatterStyle val="lineMarker"/>
        <c:varyColors val="0"/>
        <c:ser>
          <c:idx val="0"/>
          <c:order val="0"/>
          <c:spPr>
            <a:ln w="47625">
              <a:noFill/>
            </a:ln>
          </c:spPr>
          <c:trendline>
            <c:trendlineType val="linear"/>
            <c:dispRSqr val="0"/>
            <c:dispEq val="1"/>
            <c:trendlineLbl>
              <c:numFmt formatCode="General" sourceLinked="0"/>
            </c:trendlineLbl>
          </c:trendline>
          <c:xVal>
            <c:numRef>
              <c:f>Sheet1!$D$31:$D$55</c:f>
              <c:numCache>
                <c:formatCode>General</c:formatCode>
                <c:ptCount val="25"/>
                <c:pt idx="0">
                  <c:v>0.02</c:v>
                </c:pt>
                <c:pt idx="1">
                  <c:v>0.06</c:v>
                </c:pt>
                <c:pt idx="2">
                  <c:v>0.1</c:v>
                </c:pt>
                <c:pt idx="3">
                  <c:v>0.14</c:v>
                </c:pt>
                <c:pt idx="4">
                  <c:v>0.18</c:v>
                </c:pt>
                <c:pt idx="5">
                  <c:v>0.22</c:v>
                </c:pt>
                <c:pt idx="6">
                  <c:v>0.26</c:v>
                </c:pt>
                <c:pt idx="7">
                  <c:v>0.3</c:v>
                </c:pt>
                <c:pt idx="8">
                  <c:v>0.34</c:v>
                </c:pt>
                <c:pt idx="9">
                  <c:v>0.38</c:v>
                </c:pt>
                <c:pt idx="10">
                  <c:v>0.42</c:v>
                </c:pt>
                <c:pt idx="11">
                  <c:v>0.46</c:v>
                </c:pt>
                <c:pt idx="12">
                  <c:v>0.5</c:v>
                </c:pt>
                <c:pt idx="13">
                  <c:v>0.54</c:v>
                </c:pt>
                <c:pt idx="14">
                  <c:v>0.58</c:v>
                </c:pt>
                <c:pt idx="15">
                  <c:v>0.62</c:v>
                </c:pt>
                <c:pt idx="16">
                  <c:v>0.66</c:v>
                </c:pt>
                <c:pt idx="17">
                  <c:v>0.7</c:v>
                </c:pt>
                <c:pt idx="18">
                  <c:v>0.74</c:v>
                </c:pt>
                <c:pt idx="19">
                  <c:v>0.78</c:v>
                </c:pt>
                <c:pt idx="20">
                  <c:v>0.82</c:v>
                </c:pt>
                <c:pt idx="21">
                  <c:v>0.86</c:v>
                </c:pt>
                <c:pt idx="22">
                  <c:v>0.9</c:v>
                </c:pt>
                <c:pt idx="23">
                  <c:v>0.94</c:v>
                </c:pt>
                <c:pt idx="24">
                  <c:v>0.98</c:v>
                </c:pt>
              </c:numCache>
            </c:numRef>
          </c:xVal>
          <c:yVal>
            <c:numRef>
              <c:f>Sheet1!$E$31:$E$55</c:f>
              <c:numCache>
                <c:formatCode>General</c:formatCode>
                <c:ptCount val="25"/>
                <c:pt idx="0">
                  <c:v>0.0</c:v>
                </c:pt>
                <c:pt idx="1">
                  <c:v>0.0</c:v>
                </c:pt>
                <c:pt idx="2">
                  <c:v>0.0</c:v>
                </c:pt>
                <c:pt idx="3">
                  <c:v>5.000000000000004</c:v>
                </c:pt>
                <c:pt idx="4">
                  <c:v>10.0</c:v>
                </c:pt>
                <c:pt idx="5">
                  <c:v>4.999999999999993</c:v>
                </c:pt>
                <c:pt idx="6">
                  <c:v>5.000000000000004</c:v>
                </c:pt>
                <c:pt idx="7">
                  <c:v>15.0</c:v>
                </c:pt>
                <c:pt idx="8">
                  <c:v>12.5</c:v>
                </c:pt>
                <c:pt idx="9">
                  <c:v>15.00000000000001</c:v>
                </c:pt>
                <c:pt idx="10">
                  <c:v>37.5</c:v>
                </c:pt>
                <c:pt idx="11">
                  <c:v>5.000000000000004</c:v>
                </c:pt>
                <c:pt idx="12">
                  <c:v>19.99999999999997</c:v>
                </c:pt>
                <c:pt idx="13">
                  <c:v>22.50000000000001</c:v>
                </c:pt>
                <c:pt idx="14">
                  <c:v>25.0</c:v>
                </c:pt>
                <c:pt idx="15">
                  <c:v>27.49999999999999</c:v>
                </c:pt>
                <c:pt idx="16">
                  <c:v>35.00000000000001</c:v>
                </c:pt>
                <c:pt idx="17">
                  <c:v>32.50000000000001</c:v>
                </c:pt>
                <c:pt idx="18">
                  <c:v>25.0</c:v>
                </c:pt>
                <c:pt idx="19">
                  <c:v>52.5</c:v>
                </c:pt>
                <c:pt idx="20">
                  <c:v>37.5</c:v>
                </c:pt>
                <c:pt idx="21">
                  <c:v>34.99999999999996</c:v>
                </c:pt>
                <c:pt idx="22">
                  <c:v>50.0</c:v>
                </c:pt>
                <c:pt idx="23">
                  <c:v>20.00000000000002</c:v>
                </c:pt>
                <c:pt idx="24">
                  <c:v>75.0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73095640"/>
        <c:axId val="-2070646776"/>
      </c:scatterChart>
      <c:valAx>
        <c:axId val="-207309564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Time</a:t>
                </a:r>
                <a:r>
                  <a:rPr lang="en-US" baseline="0"/>
                  <a:t> (sec)</a:t>
                </a:r>
                <a:endParaRPr lang="en-US"/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-2070646776"/>
        <c:crosses val="autoZero"/>
        <c:crossBetween val="midCat"/>
      </c:valAx>
      <c:valAx>
        <c:axId val="-2070646776"/>
        <c:scaling>
          <c:orientation val="minMax"/>
        </c:scaling>
        <c:delete val="0"/>
        <c:axPos val="l"/>
        <c:majorGridlines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en-US"/>
                  <a:t>Velocity</a:t>
                </a:r>
              </a:p>
              <a:p>
                <a:pPr>
                  <a:defRPr/>
                </a:pPr>
                <a:r>
                  <a:rPr lang="en-US"/>
                  <a:t>(cm/sec)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-2073095640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Sheet1!$F$63</c:f>
              <c:strCache>
                <c:ptCount val="1"/>
                <c:pt idx="0">
                  <c:v>Model</c:v>
                </c:pt>
              </c:strCache>
            </c:strRef>
          </c:tx>
          <c:spPr>
            <a:ln w="47625">
              <a:noFill/>
            </a:ln>
          </c:spPr>
          <c:xVal>
            <c:numRef>
              <c:f>Sheet1!$E$64:$E$89</c:f>
              <c:numCache>
                <c:formatCode>General</c:formatCode>
                <c:ptCount val="26"/>
                <c:pt idx="0">
                  <c:v>0.0</c:v>
                </c:pt>
                <c:pt idx="1">
                  <c:v>0.04</c:v>
                </c:pt>
                <c:pt idx="2">
                  <c:v>0.08</c:v>
                </c:pt>
                <c:pt idx="3">
                  <c:v>0.12</c:v>
                </c:pt>
                <c:pt idx="4">
                  <c:v>0.16</c:v>
                </c:pt>
                <c:pt idx="5">
                  <c:v>0.2</c:v>
                </c:pt>
                <c:pt idx="6">
                  <c:v>0.24</c:v>
                </c:pt>
                <c:pt idx="7">
                  <c:v>0.28</c:v>
                </c:pt>
                <c:pt idx="8">
                  <c:v>0.32</c:v>
                </c:pt>
                <c:pt idx="9">
                  <c:v>0.36</c:v>
                </c:pt>
                <c:pt idx="10">
                  <c:v>0.4</c:v>
                </c:pt>
                <c:pt idx="11">
                  <c:v>0.44</c:v>
                </c:pt>
                <c:pt idx="12">
                  <c:v>0.48</c:v>
                </c:pt>
                <c:pt idx="13">
                  <c:v>0.52</c:v>
                </c:pt>
                <c:pt idx="14">
                  <c:v>0.56</c:v>
                </c:pt>
                <c:pt idx="15">
                  <c:v>0.6</c:v>
                </c:pt>
                <c:pt idx="16">
                  <c:v>0.64</c:v>
                </c:pt>
                <c:pt idx="17">
                  <c:v>0.68</c:v>
                </c:pt>
                <c:pt idx="18">
                  <c:v>0.72</c:v>
                </c:pt>
                <c:pt idx="19">
                  <c:v>0.76</c:v>
                </c:pt>
                <c:pt idx="20">
                  <c:v>0.8</c:v>
                </c:pt>
                <c:pt idx="21">
                  <c:v>0.84</c:v>
                </c:pt>
                <c:pt idx="22">
                  <c:v>0.88</c:v>
                </c:pt>
                <c:pt idx="23">
                  <c:v>0.92</c:v>
                </c:pt>
                <c:pt idx="24">
                  <c:v>0.96</c:v>
                </c:pt>
                <c:pt idx="25">
                  <c:v>1.0</c:v>
                </c:pt>
              </c:numCache>
            </c:numRef>
          </c:xVal>
          <c:yVal>
            <c:numRef>
              <c:f>Sheet1!$F$64:$F$89</c:f>
              <c:numCache>
                <c:formatCode>General</c:formatCode>
                <c:ptCount val="26"/>
                <c:pt idx="0">
                  <c:v>3.0</c:v>
                </c:pt>
                <c:pt idx="1">
                  <c:v>3.0</c:v>
                </c:pt>
                <c:pt idx="2">
                  <c:v>3.0852</c:v>
                </c:pt>
                <c:pt idx="3">
                  <c:v>3.2556</c:v>
                </c:pt>
                <c:pt idx="4">
                  <c:v>3.5112</c:v>
                </c:pt>
                <c:pt idx="5">
                  <c:v>3.851999999999998</c:v>
                </c:pt>
                <c:pt idx="6">
                  <c:v>4.278</c:v>
                </c:pt>
                <c:pt idx="7">
                  <c:v>4.7892</c:v>
                </c:pt>
                <c:pt idx="8">
                  <c:v>5.385599999999997</c:v>
                </c:pt>
                <c:pt idx="9">
                  <c:v>6.067199999999994</c:v>
                </c:pt>
                <c:pt idx="10">
                  <c:v>6.833999999999999</c:v>
                </c:pt>
                <c:pt idx="11">
                  <c:v>7.685999999999995</c:v>
                </c:pt>
                <c:pt idx="12">
                  <c:v>8.623199999999996</c:v>
                </c:pt>
                <c:pt idx="13">
                  <c:v>9.645600000000001</c:v>
                </c:pt>
                <c:pt idx="14">
                  <c:v>10.7532</c:v>
                </c:pt>
                <c:pt idx="15">
                  <c:v>11.946</c:v>
                </c:pt>
                <c:pt idx="16">
                  <c:v>13.224</c:v>
                </c:pt>
                <c:pt idx="17">
                  <c:v>14.5872</c:v>
                </c:pt>
                <c:pt idx="18">
                  <c:v>16.0356</c:v>
                </c:pt>
                <c:pt idx="19">
                  <c:v>17.5692</c:v>
                </c:pt>
                <c:pt idx="20">
                  <c:v>19.188</c:v>
                </c:pt>
                <c:pt idx="21">
                  <c:v>20.892</c:v>
                </c:pt>
                <c:pt idx="22">
                  <c:v>22.6812</c:v>
                </c:pt>
                <c:pt idx="23">
                  <c:v>24.5556</c:v>
                </c:pt>
                <c:pt idx="24">
                  <c:v>26.5152</c:v>
                </c:pt>
                <c:pt idx="25">
                  <c:v>28.56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Sheet1!$G$63</c:f>
              <c:strCache>
                <c:ptCount val="1"/>
                <c:pt idx="0">
                  <c:v>Measured</c:v>
                </c:pt>
              </c:strCache>
            </c:strRef>
          </c:tx>
          <c:spPr>
            <a:ln w="47625">
              <a:noFill/>
            </a:ln>
          </c:spPr>
          <c:xVal>
            <c:numRef>
              <c:f>Sheet1!$E$64:$E$89</c:f>
              <c:numCache>
                <c:formatCode>General</c:formatCode>
                <c:ptCount val="26"/>
                <c:pt idx="0">
                  <c:v>0.0</c:v>
                </c:pt>
                <c:pt idx="1">
                  <c:v>0.04</c:v>
                </c:pt>
                <c:pt idx="2">
                  <c:v>0.08</c:v>
                </c:pt>
                <c:pt idx="3">
                  <c:v>0.12</c:v>
                </c:pt>
                <c:pt idx="4">
                  <c:v>0.16</c:v>
                </c:pt>
                <c:pt idx="5">
                  <c:v>0.2</c:v>
                </c:pt>
                <c:pt idx="6">
                  <c:v>0.24</c:v>
                </c:pt>
                <c:pt idx="7">
                  <c:v>0.28</c:v>
                </c:pt>
                <c:pt idx="8">
                  <c:v>0.32</c:v>
                </c:pt>
                <c:pt idx="9">
                  <c:v>0.36</c:v>
                </c:pt>
                <c:pt idx="10">
                  <c:v>0.4</c:v>
                </c:pt>
                <c:pt idx="11">
                  <c:v>0.44</c:v>
                </c:pt>
                <c:pt idx="12">
                  <c:v>0.48</c:v>
                </c:pt>
                <c:pt idx="13">
                  <c:v>0.52</c:v>
                </c:pt>
                <c:pt idx="14">
                  <c:v>0.56</c:v>
                </c:pt>
                <c:pt idx="15">
                  <c:v>0.6</c:v>
                </c:pt>
                <c:pt idx="16">
                  <c:v>0.64</c:v>
                </c:pt>
                <c:pt idx="17">
                  <c:v>0.68</c:v>
                </c:pt>
                <c:pt idx="18">
                  <c:v>0.72</c:v>
                </c:pt>
                <c:pt idx="19">
                  <c:v>0.76</c:v>
                </c:pt>
                <c:pt idx="20">
                  <c:v>0.8</c:v>
                </c:pt>
                <c:pt idx="21">
                  <c:v>0.84</c:v>
                </c:pt>
                <c:pt idx="22">
                  <c:v>0.88</c:v>
                </c:pt>
                <c:pt idx="23">
                  <c:v>0.92</c:v>
                </c:pt>
                <c:pt idx="24">
                  <c:v>0.96</c:v>
                </c:pt>
                <c:pt idx="25">
                  <c:v>1.0</c:v>
                </c:pt>
              </c:numCache>
            </c:numRef>
          </c:xVal>
          <c:yVal>
            <c:numRef>
              <c:f>Sheet1!$G$64:$G$89</c:f>
              <c:numCache>
                <c:formatCode>General</c:formatCode>
                <c:ptCount val="26"/>
                <c:pt idx="0">
                  <c:v>3.0</c:v>
                </c:pt>
                <c:pt idx="1">
                  <c:v>3.0</c:v>
                </c:pt>
                <c:pt idx="2">
                  <c:v>3.0</c:v>
                </c:pt>
                <c:pt idx="3">
                  <c:v>3.0</c:v>
                </c:pt>
                <c:pt idx="4">
                  <c:v>3.2</c:v>
                </c:pt>
                <c:pt idx="5">
                  <c:v>3.6</c:v>
                </c:pt>
                <c:pt idx="6">
                  <c:v>3.8</c:v>
                </c:pt>
                <c:pt idx="7">
                  <c:v>4.0</c:v>
                </c:pt>
                <c:pt idx="8">
                  <c:v>4.6</c:v>
                </c:pt>
                <c:pt idx="9">
                  <c:v>5.1</c:v>
                </c:pt>
                <c:pt idx="10">
                  <c:v>5.7</c:v>
                </c:pt>
                <c:pt idx="11">
                  <c:v>7.2</c:v>
                </c:pt>
                <c:pt idx="12">
                  <c:v>7.4</c:v>
                </c:pt>
                <c:pt idx="13">
                  <c:v>8.2</c:v>
                </c:pt>
                <c:pt idx="14">
                  <c:v>9.1</c:v>
                </c:pt>
                <c:pt idx="15">
                  <c:v>10.1</c:v>
                </c:pt>
                <c:pt idx="16">
                  <c:v>11.2</c:v>
                </c:pt>
                <c:pt idx="17">
                  <c:v>12.6</c:v>
                </c:pt>
                <c:pt idx="18">
                  <c:v>13.9</c:v>
                </c:pt>
                <c:pt idx="19">
                  <c:v>14.9</c:v>
                </c:pt>
                <c:pt idx="20">
                  <c:v>17.0</c:v>
                </c:pt>
                <c:pt idx="21">
                  <c:v>18.5</c:v>
                </c:pt>
                <c:pt idx="22">
                  <c:v>19.9</c:v>
                </c:pt>
                <c:pt idx="23">
                  <c:v>21.9</c:v>
                </c:pt>
                <c:pt idx="24">
                  <c:v>22.7</c:v>
                </c:pt>
                <c:pt idx="25">
                  <c:v>25.7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67236184"/>
        <c:axId val="-2123162648"/>
      </c:scatterChart>
      <c:valAx>
        <c:axId val="-206723618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Time</a:t>
                </a:r>
                <a:r>
                  <a:rPr lang="en-US" baseline="0"/>
                  <a:t> (sec)</a:t>
                </a:r>
                <a:endParaRPr lang="en-US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-2123162648"/>
        <c:crosses val="autoZero"/>
        <c:crossBetween val="midCat"/>
      </c:valAx>
      <c:valAx>
        <c:axId val="-2123162648"/>
        <c:scaling>
          <c:orientation val="minMax"/>
        </c:scaling>
        <c:delete val="0"/>
        <c:axPos val="l"/>
        <c:majorGridlines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en-US"/>
                  <a:t>Distance</a:t>
                </a:r>
                <a:br>
                  <a:rPr lang="en-US"/>
                </a:br>
                <a:r>
                  <a:rPr lang="en-US"/>
                  <a:t>(cm)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-2067236184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Relationship Id="rId2" Type="http://schemas.openxmlformats.org/officeDocument/2006/relationships/image" Target="../media/image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Relationship Id="rId2" Type="http://schemas.openxmlformats.org/officeDocument/2006/relationships/image" Target="../media/image5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Relationship Id="rId2" Type="http://schemas.openxmlformats.org/officeDocument/2006/relationships/image" Target="../media/image5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Relationship Id="rId2" Type="http://schemas.openxmlformats.org/officeDocument/2006/relationships/image" Target="../media/image7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Relationship Id="rId2" Type="http://schemas.openxmlformats.org/officeDocument/2006/relationships/image" Target="../media/image9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BD609DFC-B403-AA46-8F5A-49223906C0D9}" type="datetimeFigureOut">
              <a:rPr lang="en-US" smtClean="0"/>
              <a:t>6/12/16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624388" y="228600"/>
            <a:ext cx="2057400" cy="203911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09DFC-B403-AA46-8F5A-49223906C0D9}" type="datetimeFigureOut">
              <a:rPr lang="en-US" smtClean="0"/>
              <a:t>6/12/16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61711-497C-9C4F-A0F4-8622A3C0DF3A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7"/>
          </p:nvPr>
        </p:nvSpPr>
        <p:spPr>
          <a:xfrm>
            <a:off x="502920" y="1985963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4" name="Content Placeholder 2"/>
          <p:cNvSpPr>
            <a:spLocks noGrp="1"/>
          </p:cNvSpPr>
          <p:nvPr>
            <p:ph sz="half" idx="18"/>
          </p:nvPr>
        </p:nvSpPr>
        <p:spPr>
          <a:xfrm>
            <a:off x="502920" y="4164965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6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TextBox 7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09DFC-B403-AA46-8F5A-49223906C0D9}" type="datetimeFigureOut">
              <a:rPr lang="en-US" smtClean="0"/>
              <a:t>6/12/16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61711-497C-9C4F-A0F4-8622A3C0DF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09DFC-B403-AA46-8F5A-49223906C0D9}" type="datetimeFigureOut">
              <a:rPr lang="en-US" smtClean="0"/>
              <a:t>6/12/16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61711-497C-9C4F-A0F4-8622A3C0DF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3451225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5" y="2571750"/>
            <a:ext cx="3255264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8775" y="273050"/>
            <a:ext cx="4597399" cy="585311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3" y="3733800"/>
            <a:ext cx="3255264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BD609DFC-B403-AA46-8F5A-49223906C0D9}" type="datetimeFigureOut">
              <a:rPr lang="en-US" smtClean="0"/>
              <a:t>6/12/16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59305" y="6423585"/>
            <a:ext cx="331694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9404" y="3124200"/>
            <a:ext cx="3898272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6" y="228600"/>
            <a:ext cx="3460658" cy="63452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9404" y="3995737"/>
            <a:ext cx="3898272" cy="21478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BD609DFC-B403-AA46-8F5A-49223906C0D9}" type="datetimeFigureOut">
              <a:rPr lang="en-US" smtClean="0"/>
              <a:t>6/12/16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61711-497C-9C4F-A0F4-8622A3C0DF3A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990110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505" y="4424082"/>
            <a:ext cx="6191157" cy="83371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28600"/>
            <a:ext cx="637838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6505" y="5257799"/>
            <a:ext cx="6191157" cy="885825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09DFC-B403-AA46-8F5A-49223906C0D9}" type="datetimeFigureOut">
              <a:rPr lang="en-US" smtClean="0"/>
              <a:t>6/12/16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61711-497C-9C4F-A0F4-8622A3C0DF3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327212" y="4632792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4" y="228600"/>
            <a:ext cx="6387167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6181611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6179566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212262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D609DFC-B403-AA46-8F5A-49223906C0D9}" type="datetimeFigureOut">
              <a:rPr lang="en-US" smtClean="0"/>
              <a:t>6/12/16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46481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61711-497C-9C4F-A0F4-8622A3C0DF3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49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 dirty="0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6802438" y="4535424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423545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4016633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4015304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048000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D609DFC-B403-AA46-8F5A-49223906C0D9}" type="datetimeFigureOut">
              <a:rPr lang="en-US" smtClean="0"/>
              <a:t>6/12/16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25907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61711-497C-9C4F-A0F4-8622A3C0DF3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4624388" y="4534726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 dirty="0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4624388" y="2381663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 dirty="0"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6803136" y="2381662"/>
            <a:ext cx="2057400" cy="418795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3124200"/>
            <a:ext cx="3108960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365248"/>
            <a:ext cx="424011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3995737"/>
            <a:ext cx="3108960" cy="21478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BD609DFC-B403-AA46-8F5A-49223906C0D9}" type="datetimeFigureOut">
              <a:rPr lang="en-US" smtClean="0"/>
              <a:t>6/12/16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61711-497C-9C4F-A0F4-8622A3C0DF3A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750361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27790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 dirty="0"/>
          </a:p>
        </p:txBody>
      </p:sp>
      <p:sp>
        <p:nvSpPr>
          <p:cNvPr id="15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246062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09DFC-B403-AA46-8F5A-49223906C0D9}" type="datetimeFigureOut">
              <a:rPr lang="en-US" smtClean="0"/>
              <a:t>6/12/16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61711-497C-9C4F-A0F4-8622A3C0DF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09DFC-B403-AA46-8F5A-49223906C0D9}" type="datetimeFigureOut">
              <a:rPr lang="en-US" smtClean="0"/>
              <a:t>6/12/16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61711-497C-9C4F-A0F4-8622A3C0DF3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95772" y="954742"/>
            <a:ext cx="681318" cy="517142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58756"/>
            <a:ext cx="6858000" cy="518486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09DFC-B403-AA46-8F5A-49223906C0D9}" type="datetimeFigureOut">
              <a:rPr lang="en-US" smtClean="0"/>
              <a:t>6/12/16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61711-497C-9C4F-A0F4-8622A3C0DF3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 rot="16200000">
            <a:off x="8593111" y="561668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4" y="134471"/>
            <a:ext cx="7556313" cy="995082"/>
          </a:xfrm>
        </p:spPr>
        <p:txBody>
          <a:bodyPr anchor="b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09DFC-B403-AA46-8F5A-49223906C0D9}" type="datetimeFigureOut">
              <a:rPr lang="en-US" smtClean="0"/>
              <a:t>6/12/16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61711-497C-9C4F-A0F4-8622A3C0DF3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518" y="1129553"/>
            <a:ext cx="7558960" cy="7747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>
              <a:buNone/>
              <a:defRPr kumimoji="0" sz="2400" b="0" i="0" u="none" strike="noStrike" kern="1200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BD609DFC-B403-AA46-8F5A-49223906C0D9}" type="datetimeFigureOut">
              <a:rPr lang="en-US" smtClean="0"/>
              <a:t>6/12/16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 dirty="0"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74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 dirty="0"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1779494"/>
            <a:ext cx="3086100" cy="2040905"/>
          </a:xfrm>
        </p:spPr>
        <p:txBody>
          <a:bodyPr lIns="45720" tIns="45720" rIns="45720" anchor="t">
            <a:noAutofit/>
          </a:bodyPr>
          <a:lstStyle>
            <a:lvl1pPr marL="0" indent="0" algn="ctr">
              <a:buNone/>
              <a:defRPr sz="4600">
                <a:solidFill>
                  <a:schemeClr val="bg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58907" y="228600"/>
            <a:ext cx="820093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3124200"/>
            <a:ext cx="5638800" cy="1362075"/>
          </a:xfrm>
        </p:spPr>
        <p:txBody>
          <a:bodyPr anchor="b" anchorCtr="0">
            <a:normAutofit/>
          </a:bodyPr>
          <a:lstStyle>
            <a:lvl1pPr algn="l">
              <a:defRPr sz="3200" b="0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4495800"/>
            <a:ext cx="5638800" cy="1500187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300"/>
              </a:spcBef>
              <a:buNone/>
              <a:defRPr sz="14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906" y="6248774"/>
            <a:ext cx="1474694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BD609DFC-B403-AA46-8F5A-49223906C0D9}" type="datetimeFigureOut">
              <a:rPr lang="en-US" smtClean="0"/>
              <a:t>6/12/16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0" y="6248774"/>
            <a:ext cx="5638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05800" y="6248774"/>
            <a:ext cx="554038" cy="365125"/>
          </a:xfrm>
        </p:spPr>
        <p:txBody>
          <a:bodyPr/>
          <a:lstStyle/>
          <a:p>
            <a:fld id="{D5F61711-497C-9C4F-A0F4-8622A3C0DF3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003612" y="3110754"/>
            <a:ext cx="260909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40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9" name="Rectangle 8"/>
          <p:cNvSpPr/>
          <p:nvPr/>
        </p:nvSpPr>
        <p:spPr>
          <a:xfrm>
            <a:off x="285750" y="228600"/>
            <a:ext cx="212725" cy="634523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9987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09DFC-B403-AA46-8F5A-49223906C0D9}" type="datetimeFigureOut">
              <a:rPr lang="en-US" smtClean="0"/>
              <a:t>6/12/16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61711-497C-9C4F-A0F4-8622A3C0DF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TextBox 11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41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99878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09DFC-B403-AA46-8F5A-49223906C0D9}" type="datetimeFigureOut">
              <a:rPr lang="en-US" smtClean="0"/>
              <a:t>6/12/16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61711-497C-9C4F-A0F4-8622A3C0DF3A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7541" y="2070847"/>
            <a:ext cx="3657600" cy="322729"/>
          </a:xfrm>
          <a:prstGeom prst="rect">
            <a:avLst/>
          </a:prstGeom>
          <a:solidFill>
            <a:schemeClr val="accent3"/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99878" y="2070847"/>
            <a:ext cx="3657600" cy="32272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7" y="1985963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09DFC-B403-AA46-8F5A-49223906C0D9}" type="datetimeFigureOut">
              <a:rPr lang="en-US" smtClean="0"/>
              <a:t>6/12/16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Content Placeholder 2"/>
          <p:cNvSpPr>
            <a:spLocks noGrp="1"/>
          </p:cNvSpPr>
          <p:nvPr>
            <p:ph sz="half" idx="14"/>
          </p:nvPr>
        </p:nvSpPr>
        <p:spPr>
          <a:xfrm>
            <a:off x="498517" y="4164965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4" name="Rectangle 13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05800" y="242234"/>
            <a:ext cx="554038" cy="365125"/>
          </a:xfrm>
        </p:spPr>
        <p:txBody>
          <a:bodyPr/>
          <a:lstStyle/>
          <a:p>
            <a:fld id="{D5F61711-497C-9C4F-A0F4-8622A3C0DF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09DFC-B403-AA46-8F5A-49223906C0D9}" type="datetimeFigureOut">
              <a:rPr lang="en-US" smtClean="0"/>
              <a:t>6/12/16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61711-497C-9C4F-A0F4-8622A3C0DF3A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3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theme" Target="../theme/theme1.xml"/><Relationship Id="rId22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8474" y="484094"/>
            <a:ext cx="7556313" cy="111610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4" y="1981200"/>
            <a:ext cx="7556313" cy="4144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5247" y="642358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BD609DFC-B403-AA46-8F5A-49223906C0D9}" type="datetimeFigureOut">
              <a:rPr lang="en-US" smtClean="0"/>
              <a:t>6/12/16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1706" y="6423585"/>
            <a:ext cx="61228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242234"/>
            <a:ext cx="5540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D5F61711-497C-9C4F-A0F4-8622A3C0DF3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txStyles>
    <p:titleStyle>
      <a:lvl1pPr algn="l" defTabSz="914400" rtl="0" eaLnBrk="1" latinLnBrk="0" hangingPunct="1">
        <a:spcBef>
          <a:spcPct val="0"/>
        </a:spcBef>
        <a:buNone/>
        <a:defRPr sz="3600" b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2000"/>
        </a:spcBef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4" Type="http://schemas.openxmlformats.org/officeDocument/2006/relationships/image" Target="../media/image4.emf"/><Relationship Id="rId5" Type="http://schemas.openxmlformats.org/officeDocument/2006/relationships/oleObject" Target="../embeddings/oleObject3.bin"/><Relationship Id="rId6" Type="http://schemas.openxmlformats.org/officeDocument/2006/relationships/image" Target="../media/image5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4" Type="http://schemas.openxmlformats.org/officeDocument/2006/relationships/image" Target="../media/image4.emf"/><Relationship Id="rId5" Type="http://schemas.openxmlformats.org/officeDocument/2006/relationships/oleObject" Target="../embeddings/oleObject5.bin"/><Relationship Id="rId6" Type="http://schemas.openxmlformats.org/officeDocument/2006/relationships/image" Target="../media/image5.emf"/><Relationship Id="rId7" Type="http://schemas.openxmlformats.org/officeDocument/2006/relationships/chart" Target="../charts/chart3.xml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4" Type="http://schemas.openxmlformats.org/officeDocument/2006/relationships/image" Target="../media/image4.emf"/><Relationship Id="rId5" Type="http://schemas.openxmlformats.org/officeDocument/2006/relationships/oleObject" Target="../embeddings/oleObject7.bin"/><Relationship Id="rId6" Type="http://schemas.openxmlformats.org/officeDocument/2006/relationships/image" Target="../media/image5.emf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4" Type="http://schemas.openxmlformats.org/officeDocument/2006/relationships/image" Target="../media/image6.emf"/><Relationship Id="rId5" Type="http://schemas.openxmlformats.org/officeDocument/2006/relationships/oleObject" Target="../embeddings/oleObject9.bin"/><Relationship Id="rId6" Type="http://schemas.openxmlformats.org/officeDocument/2006/relationships/image" Target="../media/image7.emf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4" Type="http://schemas.openxmlformats.org/officeDocument/2006/relationships/image" Target="../media/image8.emf"/><Relationship Id="rId5" Type="http://schemas.openxmlformats.org/officeDocument/2006/relationships/oleObject" Target="../embeddings/oleObject11.bin"/><Relationship Id="rId6" Type="http://schemas.openxmlformats.org/officeDocument/2006/relationships/image" Target="../media/image9.emf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3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Math Module 4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200" smtClean="0"/>
              <a:t>Nonlinear Models</a:t>
            </a:r>
            <a:endParaRPr lang="en-US" sz="32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1561" y="658361"/>
            <a:ext cx="3484304" cy="3484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96550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Velocity</a:t>
            </a:r>
            <a:br>
              <a:rPr lang="en-US" dirty="0" smtClean="0"/>
            </a:br>
            <a:r>
              <a:rPr lang="en-US" dirty="0"/>
              <a:t>	</a:t>
            </a:r>
            <a:r>
              <a:rPr lang="en-US" dirty="0" smtClean="0"/>
              <a:t>Time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994443"/>
            <a:ext cx="7556313" cy="4383765"/>
          </a:xfrm>
        </p:spPr>
        <p:txBody>
          <a:bodyPr>
            <a:normAutofit/>
          </a:bodyPr>
          <a:lstStyle/>
          <a:p>
            <a:r>
              <a:rPr lang="en-US" dirty="0" smtClean="0"/>
              <a:t>Graphing velocity VS time we get the following.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There is a lot of noise here, but this looks like it might be linear.</a:t>
            </a:r>
            <a:endParaRPr lang="en-US" dirty="0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31685691"/>
              </p:ext>
            </p:extLst>
          </p:nvPr>
        </p:nvGraphicFramePr>
        <p:xfrm>
          <a:off x="2100480" y="2573756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301493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Acceleration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Just like we calculated the rate of change of the distance to get velocity, we can calculate the rate of change of velocity to get </a:t>
            </a:r>
            <a:r>
              <a:rPr lang="en-US" b="1" dirty="0" smtClean="0"/>
              <a:t>acceleration</a:t>
            </a:r>
            <a:r>
              <a:rPr lang="en-US" dirty="0" smtClean="0"/>
              <a:t>.</a:t>
            </a:r>
          </a:p>
          <a:p>
            <a:r>
              <a:rPr lang="en-US" dirty="0" smtClean="0"/>
              <a:t>We could calculate the average rate of change but the data is noisy so it might be better to fit a line to the data and find its rate of change.</a:t>
            </a:r>
          </a:p>
          <a:p>
            <a:r>
              <a:rPr lang="en-US" dirty="0" smtClean="0"/>
              <a:t>We will use Excel or some other tool to fit a line to the data using </a:t>
            </a:r>
            <a:r>
              <a:rPr lang="en-US" b="1" dirty="0" smtClean="0"/>
              <a:t>linear regression</a:t>
            </a:r>
            <a:r>
              <a:rPr lang="en-US" dirty="0" smtClean="0"/>
              <a:t> and then find the rate of change of this line.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12554320"/>
              </p:ext>
            </p:extLst>
          </p:nvPr>
        </p:nvGraphicFramePr>
        <p:xfrm>
          <a:off x="4514850" y="3346450"/>
          <a:ext cx="1143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6" name="Equation" r:id="rId3" imgW="114300" imgH="165100" progId="Equation.3">
                  <p:embed/>
                </p:oleObj>
              </mc:Choice>
              <mc:Fallback>
                <p:oleObj name="Equation" r:id="rId3" imgW="114300" imgH="165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14850" y="3346450"/>
                        <a:ext cx="1143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75363424"/>
              </p:ext>
            </p:extLst>
          </p:nvPr>
        </p:nvGraphicFramePr>
        <p:xfrm>
          <a:off x="4514850" y="3346450"/>
          <a:ext cx="1143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7" name="Equation" r:id="rId5" imgW="114300" imgH="165100" progId="Equation.3">
                  <p:embed/>
                </p:oleObj>
              </mc:Choice>
              <mc:Fallback>
                <p:oleObj name="Equation" r:id="rId5" imgW="114300" imgH="165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514850" y="3346450"/>
                        <a:ext cx="1143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949568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Acceleration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981200"/>
            <a:ext cx="7556313" cy="4668117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Here is a line we fit using linear regression using Excel</a:t>
            </a:r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The rate of change of this line is 53.27 cm/sec</a:t>
            </a:r>
            <a:r>
              <a:rPr lang="en-US" baseline="30000" dirty="0" smtClean="0"/>
              <a:t>2</a:t>
            </a:r>
            <a:r>
              <a:rPr lang="en-US" dirty="0" smtClean="0"/>
              <a:t>.</a:t>
            </a:r>
          </a:p>
          <a:p>
            <a:r>
              <a:rPr lang="en-US" dirty="0" smtClean="0"/>
              <a:t>Notice the numerator is measured in cm/sec and the denominator is measured in sec. The rate of change is measured in (cm/sec)/sec which we write as cm/sec</a:t>
            </a:r>
            <a:r>
              <a:rPr lang="en-US" baseline="30000" dirty="0" smtClean="0"/>
              <a:t>2</a:t>
            </a:r>
            <a:r>
              <a:rPr lang="en-US" baseline="-25000" dirty="0" smtClean="0"/>
              <a:t>.</a:t>
            </a:r>
            <a:endParaRPr lang="en-US" dirty="0" smtClean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48504988"/>
              </p:ext>
            </p:extLst>
          </p:nvPr>
        </p:nvGraphicFramePr>
        <p:xfrm>
          <a:off x="4514850" y="3346450"/>
          <a:ext cx="1143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58" name="Equation" r:id="rId3" imgW="114300" imgH="165100" progId="Equation.3">
                  <p:embed/>
                </p:oleObj>
              </mc:Choice>
              <mc:Fallback>
                <p:oleObj name="Equation" r:id="rId3" imgW="114300" imgH="165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14850" y="3346450"/>
                        <a:ext cx="1143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78390528"/>
              </p:ext>
            </p:extLst>
          </p:nvPr>
        </p:nvGraphicFramePr>
        <p:xfrm>
          <a:off x="4514850" y="3346450"/>
          <a:ext cx="1143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59" name="Equation" r:id="rId5" imgW="114300" imgH="165100" progId="Equation.3">
                  <p:embed/>
                </p:oleObj>
              </mc:Choice>
              <mc:Fallback>
                <p:oleObj name="Equation" r:id="rId5" imgW="114300" imgH="165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514850" y="3346450"/>
                        <a:ext cx="1143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02067707"/>
              </p:ext>
            </p:extLst>
          </p:nvPr>
        </p:nvGraphicFramePr>
        <p:xfrm>
          <a:off x="2343150" y="2499737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val="40792431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Building a</a:t>
            </a:r>
            <a:br>
              <a:rPr lang="en-US" dirty="0" smtClean="0"/>
            </a:br>
            <a:r>
              <a:rPr lang="en-US" dirty="0"/>
              <a:t>	</a:t>
            </a:r>
            <a:r>
              <a:rPr lang="en-US" dirty="0" smtClean="0"/>
              <a:t>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981200"/>
            <a:ext cx="7556313" cy="4403391"/>
          </a:xfrm>
        </p:spPr>
        <p:txBody>
          <a:bodyPr>
            <a:normAutofit/>
          </a:bodyPr>
          <a:lstStyle/>
          <a:p>
            <a:r>
              <a:rPr lang="en-US" dirty="0" smtClean="0"/>
              <a:t>Let’s assume our data is just noisy and that the acceleration is really a constant 53.27 cm/sec</a:t>
            </a:r>
            <a:r>
              <a:rPr lang="en-US" baseline="30000" dirty="0" smtClean="0"/>
              <a:t>2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If the acceleration is constant, then the distance function will be quadratic.</a:t>
            </a:r>
          </a:p>
          <a:p>
            <a:r>
              <a:rPr lang="en-US" dirty="0" smtClean="0"/>
              <a:t>When we create a model we often make simplifying assumptions. We will test the model to see if these assumptions work out.</a:t>
            </a:r>
          </a:p>
          <a:p>
            <a:r>
              <a:rPr lang="en-US" dirty="0" smtClean="0"/>
              <a:t>This means that every time step (0.04 sec) we will add 0.04(53.27) = 2.13 cm/sec to our velocity.</a:t>
            </a:r>
          </a:p>
          <a:p>
            <a:r>
              <a:rPr lang="en-US" dirty="0"/>
              <a:t>G</a:t>
            </a:r>
            <a:r>
              <a:rPr lang="en-US" dirty="0" smtClean="0"/>
              <a:t>raphing this will reproduce the line we just saw.</a:t>
            </a:r>
          </a:p>
          <a:p>
            <a:pPr marL="0" indent="0">
              <a:buNone/>
            </a:pPr>
            <a:endParaRPr lang="en-US" dirty="0" smtClean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03982534"/>
              </p:ext>
            </p:extLst>
          </p:nvPr>
        </p:nvGraphicFramePr>
        <p:xfrm>
          <a:off x="4514850" y="3346450"/>
          <a:ext cx="1143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3" name="Equation" r:id="rId3" imgW="114300" imgH="165100" progId="Equation.3">
                  <p:embed/>
                </p:oleObj>
              </mc:Choice>
              <mc:Fallback>
                <p:oleObj name="Equation" r:id="rId3" imgW="114300" imgH="165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14850" y="3346450"/>
                        <a:ext cx="1143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3275129"/>
              </p:ext>
            </p:extLst>
          </p:nvPr>
        </p:nvGraphicFramePr>
        <p:xfrm>
          <a:off x="4514850" y="3346450"/>
          <a:ext cx="1143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4" name="Equation" r:id="rId5" imgW="114300" imgH="165100" progId="Equation.3">
                  <p:embed/>
                </p:oleObj>
              </mc:Choice>
              <mc:Fallback>
                <p:oleObj name="Equation" r:id="rId5" imgW="114300" imgH="165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514850" y="3346450"/>
                        <a:ext cx="1143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63518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Velocity </a:t>
            </a:r>
            <a:br>
              <a:rPr lang="en-US" dirty="0" smtClean="0"/>
            </a:br>
            <a:r>
              <a:rPr lang="en-US" dirty="0"/>
              <a:t>	</a:t>
            </a:r>
            <a:r>
              <a:rPr lang="en-US" dirty="0" smtClean="0"/>
              <a:t>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655096"/>
            <a:ext cx="7556313" cy="5051297"/>
          </a:xfrm>
        </p:spPr>
        <p:txBody>
          <a:bodyPr>
            <a:normAutofit/>
          </a:bodyPr>
          <a:lstStyle/>
          <a:p>
            <a:r>
              <a:rPr lang="en-US" dirty="0"/>
              <a:t>Doing this we get the following table of </a:t>
            </a:r>
            <a:r>
              <a:rPr lang="en-US" dirty="0" smtClean="0"/>
              <a:t>expected velocities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9454254"/>
              </p:ext>
            </p:extLst>
          </p:nvPr>
        </p:nvGraphicFramePr>
        <p:xfrm>
          <a:off x="795846" y="2177028"/>
          <a:ext cx="7067352" cy="3316272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778136"/>
                <a:gridCol w="1422881"/>
                <a:gridCol w="970413"/>
                <a:gridCol w="1427077"/>
                <a:gridCol w="956143"/>
                <a:gridCol w="1512702"/>
              </a:tblGrid>
              <a:tr h="346783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Time</a:t>
                      </a:r>
                      <a:r>
                        <a:rPr lang="en-US" sz="1600" baseline="0" dirty="0" smtClean="0"/>
                        <a:t> (sec)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Velocity (cm/sec)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Time</a:t>
                      </a:r>
                      <a:r>
                        <a:rPr lang="en-US" sz="1600" baseline="0" dirty="0" smtClean="0"/>
                        <a:t> (sec)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Velocity (cm/sec)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Time</a:t>
                      </a:r>
                    </a:p>
                    <a:p>
                      <a:pPr algn="ctr"/>
                      <a:r>
                        <a:rPr lang="en-US" sz="1600" dirty="0" smtClean="0"/>
                        <a:t>(sec)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Velocity</a:t>
                      </a:r>
                    </a:p>
                    <a:p>
                      <a:pPr algn="ctr"/>
                      <a:r>
                        <a:rPr lang="en-US" sz="1600" dirty="0" smtClean="0"/>
                        <a:t>(cm/sec)</a:t>
                      </a:r>
                      <a:endParaRPr lang="en-US" sz="1600" dirty="0"/>
                    </a:p>
                  </a:txBody>
                  <a:tcPr/>
                </a:tc>
              </a:tr>
              <a:tr h="304128">
                <a:tc>
                  <a:txBody>
                    <a:bodyPr/>
                    <a:lstStyle/>
                    <a:p>
                      <a:pPr algn="r" fontAlgn="b"/>
                      <a:r>
                        <a:rPr lang="nb-NO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19.17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0.74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38.34</a:t>
                      </a:r>
                    </a:p>
                  </a:txBody>
                  <a:tcPr marL="12700" marR="12700" marT="12700" marB="0" anchor="b"/>
                </a:tc>
              </a:tr>
              <a:tr h="304128">
                <a:tc>
                  <a:txBody>
                    <a:bodyPr/>
                    <a:lstStyle/>
                    <a:p>
                      <a:pPr algn="r" fontAlgn="b"/>
                      <a:r>
                        <a:rPr lang="pl-PL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2.13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21.3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40.47</a:t>
                      </a:r>
                    </a:p>
                  </a:txBody>
                  <a:tcPr marL="12700" marR="12700" marT="12700" marB="0" anchor="b"/>
                </a:tc>
              </a:tr>
              <a:tr h="304128">
                <a:tc>
                  <a:txBody>
                    <a:bodyPr/>
                    <a:lstStyle/>
                    <a:p>
                      <a:pPr algn="r" fontAlgn="b"/>
                      <a:r>
                        <a:rPr lang="nb-NO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4.26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23.43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42.6</a:t>
                      </a:r>
                    </a:p>
                  </a:txBody>
                  <a:tcPr marL="12700" marR="12700" marT="12700" marB="0" anchor="b"/>
                </a:tc>
              </a:tr>
              <a:tr h="304128">
                <a:tc>
                  <a:txBody>
                    <a:bodyPr/>
                    <a:lstStyle/>
                    <a:p>
                      <a:pPr algn="r" fontAlgn="b"/>
                      <a:r>
                        <a:rPr lang="nb-NO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0.14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6.39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25.56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44.73</a:t>
                      </a:r>
                    </a:p>
                  </a:txBody>
                  <a:tcPr marL="12700" marR="12700" marT="12700" marB="0" anchor="b"/>
                </a:tc>
              </a:tr>
              <a:tr h="304128">
                <a:tc>
                  <a:txBody>
                    <a:bodyPr/>
                    <a:lstStyle/>
                    <a:p>
                      <a:pPr algn="r" fontAlgn="b"/>
                      <a:r>
                        <a:rPr lang="nb-NO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8.52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0.54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27.69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46.86</a:t>
                      </a:r>
                    </a:p>
                  </a:txBody>
                  <a:tcPr marL="12700" marR="12700" marT="12700" marB="0" anchor="b"/>
                </a:tc>
              </a:tr>
              <a:tr h="304128">
                <a:tc>
                  <a:txBody>
                    <a:bodyPr/>
                    <a:lstStyle/>
                    <a:p>
                      <a:pPr algn="r" fontAlgn="b"/>
                      <a:r>
                        <a:rPr lang="nb-NO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10.65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29.82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0.94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48.99</a:t>
                      </a:r>
                    </a:p>
                  </a:txBody>
                  <a:tcPr marL="12700" marR="12700" marT="12700" marB="0" anchor="b"/>
                </a:tc>
              </a:tr>
              <a:tr h="304128">
                <a:tc>
                  <a:txBody>
                    <a:bodyPr/>
                    <a:lstStyle/>
                    <a:p>
                      <a:pPr algn="r" fontAlgn="b"/>
                      <a:r>
                        <a:rPr lang="hr-H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12.78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31.95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51.12</a:t>
                      </a:r>
                    </a:p>
                  </a:txBody>
                  <a:tcPr marL="12700" marR="12700" marT="12700" marB="0" anchor="b"/>
                </a:tc>
              </a:tr>
              <a:tr h="304128">
                <a:tc>
                  <a:txBody>
                    <a:bodyPr/>
                    <a:lstStyle/>
                    <a:p>
                      <a:pPr algn="r" fontAlgn="b"/>
                      <a:r>
                        <a:rPr lang="nb-NO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14.91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34.08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hr-HR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</a:tr>
              <a:tr h="304128">
                <a:tc>
                  <a:txBody>
                    <a:bodyPr/>
                    <a:lstStyle/>
                    <a:p>
                      <a:pPr algn="r" fontAlgn="b"/>
                      <a:r>
                        <a:rPr lang="nb-NO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0.34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17.04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36.21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hr-H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hr-H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303949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Building a</a:t>
            </a:r>
            <a:br>
              <a:rPr lang="en-US" dirty="0" smtClean="0"/>
            </a:br>
            <a:r>
              <a:rPr lang="en-US" dirty="0"/>
              <a:t>	</a:t>
            </a:r>
            <a:r>
              <a:rPr lang="en-US" dirty="0" smtClean="0"/>
              <a:t>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can then use these predicted velocity values to produce expected distances.</a:t>
            </a:r>
          </a:p>
          <a:p>
            <a:r>
              <a:rPr lang="en-US" dirty="0" smtClean="0"/>
              <a:t>Recall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So using some algebra: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56211337"/>
              </p:ext>
            </p:extLst>
          </p:nvPr>
        </p:nvGraphicFramePr>
        <p:xfrm>
          <a:off x="1319213" y="3354388"/>
          <a:ext cx="6169025" cy="868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2" name="Equation" r:id="rId3" imgW="3073400" imgH="431800" progId="Equation.3">
                  <p:embed/>
                </p:oleObj>
              </mc:Choice>
              <mc:Fallback>
                <p:oleObj name="Equation" r:id="rId3" imgW="3073400" imgH="431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319213" y="3354388"/>
                        <a:ext cx="6169025" cy="8683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73245030"/>
              </p:ext>
            </p:extLst>
          </p:nvPr>
        </p:nvGraphicFramePr>
        <p:xfrm>
          <a:off x="607796" y="5139096"/>
          <a:ext cx="8197274" cy="3948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3" name="Equation" r:id="rId5" imgW="4203700" imgH="203200" progId="Equation.3">
                  <p:embed/>
                </p:oleObj>
              </mc:Choice>
              <mc:Fallback>
                <p:oleObj name="Equation" r:id="rId5" imgW="4203700" imgH="203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07796" y="5139096"/>
                        <a:ext cx="8197274" cy="39482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595262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Building a</a:t>
            </a:r>
            <a:br>
              <a:rPr lang="en-US" dirty="0" smtClean="0"/>
            </a:br>
            <a:r>
              <a:rPr lang="en-US" dirty="0"/>
              <a:t>	</a:t>
            </a:r>
            <a:r>
              <a:rPr lang="en-US" dirty="0" smtClean="0"/>
              <a:t>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If the starting distance is 3 cm and the average velocity over the first 0.04 seconds is 0 cm/sec</a:t>
            </a:r>
            <a:r>
              <a:rPr lang="en-US" baseline="30000" dirty="0" smtClean="0"/>
              <a:t>2</a:t>
            </a:r>
            <a:r>
              <a:rPr lang="en-US" dirty="0" smtClean="0"/>
              <a:t> we expect the distance after the time step to be given by the following:</a:t>
            </a:r>
          </a:p>
          <a:p>
            <a:endParaRPr lang="en-US" dirty="0"/>
          </a:p>
          <a:p>
            <a:r>
              <a:rPr lang="en-US" dirty="0" smtClean="0"/>
              <a:t>Over the next time step the average velocity is expected to be 2.13 cm/sec. So we expect the distance at the end of this time step to be given by the following:</a:t>
            </a:r>
          </a:p>
          <a:p>
            <a:endParaRPr lang="en-US" dirty="0"/>
          </a:p>
          <a:p>
            <a:r>
              <a:rPr lang="en-US" dirty="0" smtClean="0"/>
              <a:t>We repeat this over and over to get the following table.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55920482"/>
              </p:ext>
            </p:extLst>
          </p:nvPr>
        </p:nvGraphicFramePr>
        <p:xfrm>
          <a:off x="3030087" y="3107601"/>
          <a:ext cx="2472722" cy="4395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04" name="Equation" r:id="rId3" imgW="1143000" imgH="203200" progId="Equation.3">
                  <p:embed/>
                </p:oleObj>
              </mc:Choice>
              <mc:Fallback>
                <p:oleObj name="Equation" r:id="rId3" imgW="1143000" imgH="203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030087" y="3107601"/>
                        <a:ext cx="2472722" cy="43959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21005940"/>
              </p:ext>
            </p:extLst>
          </p:nvPr>
        </p:nvGraphicFramePr>
        <p:xfrm>
          <a:off x="2703513" y="4800600"/>
          <a:ext cx="3432175" cy="439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05" name="Equation" r:id="rId5" imgW="1587500" imgH="203200" progId="Equation.3">
                  <p:embed/>
                </p:oleObj>
              </mc:Choice>
              <mc:Fallback>
                <p:oleObj name="Equation" r:id="rId5" imgW="1587500" imgH="203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703513" y="4800600"/>
                        <a:ext cx="3432175" cy="4397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867752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 of </a:t>
            </a:r>
            <a:br>
              <a:rPr lang="en-US" dirty="0" smtClean="0"/>
            </a:br>
            <a:r>
              <a:rPr lang="en-US" dirty="0"/>
              <a:t>	</a:t>
            </a:r>
            <a:r>
              <a:rPr lang="en-US" dirty="0" smtClean="0"/>
              <a:t>Time VS Distance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655096"/>
            <a:ext cx="7556313" cy="5051297"/>
          </a:xfrm>
        </p:spPr>
        <p:txBody>
          <a:bodyPr>
            <a:normAutofit/>
          </a:bodyPr>
          <a:lstStyle/>
          <a:p>
            <a:r>
              <a:rPr lang="en-US" dirty="0" smtClean="0"/>
              <a:t>Here is the table of values produced by the model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8074496"/>
              </p:ext>
            </p:extLst>
          </p:nvPr>
        </p:nvGraphicFramePr>
        <p:xfrm>
          <a:off x="795846" y="2402784"/>
          <a:ext cx="7067352" cy="3316272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778136"/>
                <a:gridCol w="1422881"/>
                <a:gridCol w="970413"/>
                <a:gridCol w="1427077"/>
                <a:gridCol w="956143"/>
                <a:gridCol w="1512702"/>
              </a:tblGrid>
              <a:tr h="346783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Time</a:t>
                      </a:r>
                      <a:r>
                        <a:rPr lang="en-US" sz="1600" baseline="0" dirty="0" smtClean="0"/>
                        <a:t> (sec)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Distance (cm)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Time</a:t>
                      </a:r>
                      <a:r>
                        <a:rPr lang="en-US" sz="1600" baseline="0" dirty="0" smtClean="0"/>
                        <a:t> (sec)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Distance (cm)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Time</a:t>
                      </a:r>
                    </a:p>
                    <a:p>
                      <a:pPr algn="ctr"/>
                      <a:r>
                        <a:rPr lang="en-US" sz="1600" dirty="0" smtClean="0"/>
                        <a:t>(sec)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Distance (cm)</a:t>
                      </a:r>
                      <a:endParaRPr lang="en-US" sz="1600" dirty="0"/>
                    </a:p>
                  </a:txBody>
                  <a:tcPr/>
                </a:tc>
              </a:tr>
              <a:tr h="304128"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6.0672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16.0356</a:t>
                      </a:r>
                    </a:p>
                  </a:txBody>
                  <a:tcPr marL="12700" marR="12700" marT="12700" marB="0" anchor="b"/>
                </a:tc>
              </a:tr>
              <a:tr h="304128">
                <a:tc>
                  <a:txBody>
                    <a:bodyPr/>
                    <a:lstStyle/>
                    <a:p>
                      <a:pPr algn="r" fontAlgn="b"/>
                      <a:r>
                        <a:rPr lang="is-I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0.04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6.834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17.5692</a:t>
                      </a:r>
                    </a:p>
                  </a:txBody>
                  <a:tcPr marL="12700" marR="12700" marT="12700" marB="0" anchor="b"/>
                </a:tc>
              </a:tr>
              <a:tr h="304128">
                <a:tc>
                  <a:txBody>
                    <a:bodyPr/>
                    <a:lstStyle/>
                    <a:p>
                      <a:pPr algn="r" fontAlgn="b"/>
                      <a:r>
                        <a:rPr lang="nb-NO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3.0852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0.44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7.686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19.188</a:t>
                      </a:r>
                    </a:p>
                  </a:txBody>
                  <a:tcPr marL="12700" marR="12700" marT="12700" marB="0" anchor="b"/>
                </a:tc>
              </a:tr>
              <a:tr h="304128">
                <a:tc>
                  <a:txBody>
                    <a:bodyPr/>
                    <a:lstStyle/>
                    <a:p>
                      <a:pPr algn="r" fontAlgn="b"/>
                      <a:r>
                        <a:rPr lang="nb-NO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3.2556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8.6232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0.84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20.892</a:t>
                      </a:r>
                    </a:p>
                  </a:txBody>
                  <a:tcPr marL="12700" marR="12700" marT="12700" marB="0" anchor="b"/>
                </a:tc>
              </a:tr>
              <a:tr h="304128">
                <a:tc>
                  <a:txBody>
                    <a:bodyPr/>
                    <a:lstStyle/>
                    <a:p>
                      <a:pPr algn="r" fontAlgn="b"/>
                      <a:r>
                        <a:rPr lang="nb-NO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3.5112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9.6456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22.6812</a:t>
                      </a:r>
                    </a:p>
                  </a:txBody>
                  <a:tcPr marL="12700" marR="12700" marT="12700" marB="0" anchor="b"/>
                </a:tc>
              </a:tr>
              <a:tr h="304128">
                <a:tc>
                  <a:txBody>
                    <a:bodyPr/>
                    <a:lstStyle/>
                    <a:p>
                      <a:pPr algn="r" fontAlgn="b"/>
                      <a:r>
                        <a:rPr lang="nb-NO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3.852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10.7532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24.5556</a:t>
                      </a:r>
                    </a:p>
                  </a:txBody>
                  <a:tcPr marL="12700" marR="12700" marT="12700" marB="0" anchor="b"/>
                </a:tc>
              </a:tr>
              <a:tr h="304128">
                <a:tc>
                  <a:txBody>
                    <a:bodyPr/>
                    <a:lstStyle/>
                    <a:p>
                      <a:pPr algn="r" fontAlgn="b"/>
                      <a:r>
                        <a:rPr lang="hr-H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0.24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4.278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11.946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26.5152</a:t>
                      </a:r>
                    </a:p>
                  </a:txBody>
                  <a:tcPr marL="12700" marR="12700" marT="12700" marB="0" anchor="b"/>
                </a:tc>
              </a:tr>
              <a:tr h="304128">
                <a:tc>
                  <a:txBody>
                    <a:bodyPr/>
                    <a:lstStyle/>
                    <a:p>
                      <a:pPr algn="r" fontAlgn="b"/>
                      <a:r>
                        <a:rPr lang="nb-NO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4.7892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0.64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13.224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28.56</a:t>
                      </a:r>
                    </a:p>
                  </a:txBody>
                  <a:tcPr marL="12700" marR="12700" marT="12700" marB="0" anchor="b"/>
                </a:tc>
              </a:tr>
              <a:tr h="304128">
                <a:tc>
                  <a:txBody>
                    <a:bodyPr/>
                    <a:lstStyle/>
                    <a:p>
                      <a:pPr algn="r" fontAlgn="b"/>
                      <a:r>
                        <a:rPr lang="nb-NO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5.3856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14.5872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12700" marR="12700" marT="1270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88571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 of</a:t>
            </a:r>
            <a:br>
              <a:rPr lang="en-US" dirty="0" smtClean="0"/>
            </a:br>
            <a:r>
              <a:rPr lang="en-US" dirty="0"/>
              <a:t>	</a:t>
            </a:r>
            <a:r>
              <a:rPr lang="en-US" dirty="0" smtClean="0"/>
              <a:t>Time VS Distance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Here is a graph of the model and the measured distances together.</a:t>
            </a:r>
          </a:p>
          <a:p>
            <a:endParaRPr lang="en-US" dirty="0"/>
          </a:p>
          <a:p>
            <a:endParaRPr lang="en-US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15795337"/>
              </p:ext>
            </p:extLst>
          </p:nvPr>
        </p:nvGraphicFramePr>
        <p:xfrm>
          <a:off x="944547" y="2799383"/>
          <a:ext cx="6490528" cy="33267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2655613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Assume a rock is dropped from a tower that is 50 meters tall and that the acceleration due to gravity is -9.8 m/s</a:t>
            </a:r>
            <a:r>
              <a:rPr lang="en-US" baseline="30000" dirty="0" smtClean="0"/>
              <a:t>2</a:t>
            </a:r>
            <a:r>
              <a:rPr lang="en-US" dirty="0" smtClean="0"/>
              <a:t>. Using the techniques of this module, estimate the velocity and the height of the </a:t>
            </a:r>
            <a:r>
              <a:rPr lang="en-US" smtClean="0"/>
              <a:t>rock </a:t>
            </a:r>
            <a:r>
              <a:rPr lang="en-US" smtClean="0"/>
              <a:t>at </a:t>
            </a:r>
            <a:r>
              <a:rPr lang="en-US" dirty="0" smtClean="0"/>
              <a:t>the given times.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74577"/>
              </p:ext>
            </p:extLst>
          </p:nvPr>
        </p:nvGraphicFramePr>
        <p:xfrm>
          <a:off x="1524000" y="3622040"/>
          <a:ext cx="6096000" cy="222504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415780"/>
                <a:gridCol w="2211970"/>
                <a:gridCol w="246825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Time (sec)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Velocity (m/s)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Height (m)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359888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Creating a</a:t>
            </a:r>
            <a:br>
              <a:rPr lang="en-US" dirty="0" smtClean="0"/>
            </a:br>
            <a:r>
              <a:rPr lang="en-US" dirty="0"/>
              <a:t>	</a:t>
            </a:r>
            <a:r>
              <a:rPr lang="en-US" dirty="0" smtClean="0"/>
              <a:t>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All models are wrong, but some are useful. – George Box</a:t>
            </a:r>
          </a:p>
          <a:p>
            <a:r>
              <a:rPr lang="en-US" dirty="0" smtClean="0"/>
              <a:t>When we create a model, we expect it to be a simplification.</a:t>
            </a:r>
          </a:p>
          <a:p>
            <a:pPr lvl="1"/>
            <a:r>
              <a:rPr lang="en-US" dirty="0" smtClean="0"/>
              <a:t>It will not be completely accurate.</a:t>
            </a:r>
          </a:p>
          <a:p>
            <a:pPr lvl="1"/>
            <a:r>
              <a:rPr lang="en-US" dirty="0" smtClean="0"/>
              <a:t>If is encompassed every aspect of the original problem, it wouldn’t actually be a model – it would be the original problem.</a:t>
            </a:r>
          </a:p>
          <a:p>
            <a:r>
              <a:rPr lang="en-US" dirty="0" smtClean="0"/>
              <a:t>Our data may have errors or be incomplete.</a:t>
            </a:r>
          </a:p>
          <a:p>
            <a:r>
              <a:rPr lang="en-US" dirty="0" smtClean="0"/>
              <a:t>We may not completely understand all the physical principles involved.</a:t>
            </a:r>
          </a:p>
          <a:p>
            <a:r>
              <a:rPr lang="en-US" dirty="0" smtClean="0"/>
              <a:t>We may need to discard information to get a problem that we can solve.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77786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Inaccurate</a:t>
            </a:r>
            <a:r>
              <a:rPr lang="en-US" dirty="0"/>
              <a:t> </a:t>
            </a:r>
            <a:r>
              <a:rPr lang="en-US" dirty="0" smtClean="0"/>
              <a:t>Model:</a:t>
            </a:r>
            <a:br>
              <a:rPr lang="en-US" dirty="0" smtClean="0"/>
            </a:br>
            <a:r>
              <a:rPr lang="en-US" dirty="0"/>
              <a:t>	</a:t>
            </a:r>
            <a:r>
              <a:rPr lang="en-US" dirty="0" smtClean="0"/>
              <a:t>Newtonian Mechanics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We know the Newton’s Laws are not completely accurate.</a:t>
            </a:r>
          </a:p>
          <a:p>
            <a:pPr lvl="1"/>
            <a:r>
              <a:rPr lang="en-US" dirty="0" smtClean="0"/>
              <a:t>Relativity – The predictions of Newtonian Mechanics are less and less accurate the faster an object travels (relative to the observer).</a:t>
            </a:r>
          </a:p>
          <a:p>
            <a:pPr lvl="1"/>
            <a:r>
              <a:rPr lang="en-US" dirty="0" smtClean="0"/>
              <a:t> The predictions are also less accurate near large masses (black holes, etc.)</a:t>
            </a:r>
          </a:p>
          <a:p>
            <a:pPr lvl="1"/>
            <a:r>
              <a:rPr lang="en-US" dirty="0" smtClean="0"/>
              <a:t>Quantum Mechanics – Newtonian Mechanics do not make good predictions at very small scales.</a:t>
            </a:r>
          </a:p>
          <a:p>
            <a:r>
              <a:rPr lang="en-US" dirty="0" smtClean="0"/>
              <a:t>Newton’s Laws cannot accurately predict the orbit of Mercury.</a:t>
            </a:r>
          </a:p>
          <a:p>
            <a:r>
              <a:rPr lang="en-US" dirty="0" smtClean="0"/>
              <a:t>The GPS system would not work if we just relied on Newton’s laws.</a:t>
            </a: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712853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Wrong but</a:t>
            </a:r>
            <a:br>
              <a:rPr lang="en-US" dirty="0" smtClean="0"/>
            </a:br>
            <a:r>
              <a:rPr lang="en-US" dirty="0"/>
              <a:t>	</a:t>
            </a:r>
            <a:r>
              <a:rPr lang="en-US" dirty="0" smtClean="0"/>
              <a:t>Useful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All models are wrong, but some are useful. – George </a:t>
            </a:r>
            <a:r>
              <a:rPr lang="en-US" dirty="0" smtClean="0"/>
              <a:t>Box</a:t>
            </a:r>
          </a:p>
          <a:p>
            <a:r>
              <a:rPr lang="en-US" dirty="0"/>
              <a:t>We know the model is “wrong” but we do not </a:t>
            </a:r>
            <a:r>
              <a:rPr lang="en-US" dirty="0" smtClean="0"/>
              <a:t>need a </a:t>
            </a:r>
            <a:r>
              <a:rPr lang="en-US" dirty="0"/>
              <a:t>model that completely explains everything.</a:t>
            </a:r>
          </a:p>
          <a:p>
            <a:r>
              <a:rPr lang="en-US" dirty="0"/>
              <a:t>The model still gives results that are “good enough” to do a </a:t>
            </a:r>
            <a:r>
              <a:rPr lang="en-US" dirty="0" smtClean="0"/>
              <a:t>lot of very useful things.</a:t>
            </a:r>
          </a:p>
          <a:p>
            <a:r>
              <a:rPr lang="en-US" dirty="0" smtClean="0"/>
              <a:t>The trick is to throw away enough details so that you get a model you can understand and deal with but not so much that the results aren’t useful.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9747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Changing</a:t>
            </a:r>
            <a:br>
              <a:rPr lang="en-US" dirty="0" smtClean="0"/>
            </a:br>
            <a:r>
              <a:rPr lang="en-US" dirty="0"/>
              <a:t>	</a:t>
            </a:r>
            <a:r>
              <a:rPr lang="en-US" dirty="0" smtClean="0"/>
              <a:t>Velocity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if the distance is not linearly related to time?</a:t>
            </a:r>
          </a:p>
          <a:p>
            <a:r>
              <a:rPr lang="en-US" dirty="0" smtClean="0"/>
              <a:t>Suppose we run the robot, but this time have it accelerate gradually.</a:t>
            </a:r>
          </a:p>
          <a:p>
            <a:r>
              <a:rPr lang="en-US" dirty="0" smtClean="0"/>
              <a:t>How do we deal with it if the velocity is not constant?</a:t>
            </a:r>
          </a:p>
          <a:p>
            <a:r>
              <a:rPr lang="en-US" dirty="0" smtClean="0"/>
              <a:t>The program to do this is </a:t>
            </a:r>
            <a:r>
              <a:rPr lang="en-US" dirty="0" smtClean="0">
                <a:latin typeface="Courier New"/>
                <a:cs typeface="Courier New"/>
              </a:rPr>
              <a:t>wall2.py </a:t>
            </a:r>
            <a:r>
              <a:rPr lang="en-US" dirty="0" smtClean="0"/>
              <a:t>and is on the </a:t>
            </a:r>
            <a:r>
              <a:rPr lang="en-US" dirty="0" err="1" smtClean="0"/>
              <a:t>Wikispaces</a:t>
            </a:r>
            <a:r>
              <a:rPr lang="en-US" dirty="0" smtClean="0"/>
              <a:t> site.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30738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Distance</a:t>
            </a:r>
            <a:br>
              <a:rPr lang="en-US" dirty="0" smtClean="0"/>
            </a:br>
            <a:r>
              <a:rPr lang="en-US" dirty="0"/>
              <a:t>	</a:t>
            </a:r>
            <a:r>
              <a:rPr lang="en-US" dirty="0" smtClean="0"/>
              <a:t>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655096"/>
            <a:ext cx="7556313" cy="5051297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 following table contains the measured distances and times.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What do we mean by acceleration?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8433217"/>
              </p:ext>
            </p:extLst>
          </p:nvPr>
        </p:nvGraphicFramePr>
        <p:xfrm>
          <a:off x="795846" y="2505213"/>
          <a:ext cx="7067352" cy="3316272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778136"/>
                <a:gridCol w="1422881"/>
                <a:gridCol w="970413"/>
                <a:gridCol w="1427077"/>
                <a:gridCol w="956143"/>
                <a:gridCol w="1512702"/>
              </a:tblGrid>
              <a:tr h="346783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Time</a:t>
                      </a:r>
                      <a:r>
                        <a:rPr lang="en-US" sz="1600" baseline="0" dirty="0" smtClean="0"/>
                        <a:t> (sec)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Distance (cm)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Time</a:t>
                      </a:r>
                      <a:r>
                        <a:rPr lang="en-US" sz="1600" baseline="0" dirty="0" smtClean="0"/>
                        <a:t> (sec)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Distance (cm)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Time</a:t>
                      </a:r>
                    </a:p>
                    <a:p>
                      <a:pPr algn="ctr"/>
                      <a:r>
                        <a:rPr lang="en-US" sz="1600" dirty="0" smtClean="0"/>
                        <a:t>(sec)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Distance (cm)</a:t>
                      </a:r>
                      <a:endParaRPr lang="en-US" sz="1600" dirty="0"/>
                    </a:p>
                  </a:txBody>
                  <a:tcPr/>
                </a:tc>
              </a:tr>
              <a:tr h="304128"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5.1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13.9</a:t>
                      </a:r>
                    </a:p>
                  </a:txBody>
                  <a:tcPr marL="12700" marR="12700" marT="12700" marB="0" anchor="b"/>
                </a:tc>
              </a:tr>
              <a:tr h="304128">
                <a:tc>
                  <a:txBody>
                    <a:bodyPr/>
                    <a:lstStyle/>
                    <a:p>
                      <a:pPr algn="r" fontAlgn="b"/>
                      <a:r>
                        <a:rPr lang="is-I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0.04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5.7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14.9</a:t>
                      </a:r>
                    </a:p>
                  </a:txBody>
                  <a:tcPr marL="12700" marR="12700" marT="12700" marB="0" anchor="b"/>
                </a:tc>
              </a:tr>
              <a:tr h="304128">
                <a:tc>
                  <a:txBody>
                    <a:bodyPr/>
                    <a:lstStyle/>
                    <a:p>
                      <a:pPr algn="r" fontAlgn="b"/>
                      <a:r>
                        <a:rPr lang="nb-NO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0.44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</a:t>
                      </a:r>
                    </a:p>
                  </a:txBody>
                  <a:tcPr marL="12700" marR="12700" marT="12700" marB="0" anchor="b"/>
                </a:tc>
              </a:tr>
              <a:tr h="304128">
                <a:tc>
                  <a:txBody>
                    <a:bodyPr/>
                    <a:lstStyle/>
                    <a:p>
                      <a:pPr algn="r" fontAlgn="b"/>
                      <a:r>
                        <a:rPr lang="nb-NO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7.4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0.84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18.5</a:t>
                      </a:r>
                    </a:p>
                  </a:txBody>
                  <a:tcPr marL="12700" marR="12700" marT="12700" marB="0" anchor="b"/>
                </a:tc>
              </a:tr>
              <a:tr h="304128">
                <a:tc>
                  <a:txBody>
                    <a:bodyPr/>
                    <a:lstStyle/>
                    <a:p>
                      <a:pPr algn="r" fontAlgn="b"/>
                      <a:r>
                        <a:rPr lang="nb-NO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19.9</a:t>
                      </a:r>
                    </a:p>
                  </a:txBody>
                  <a:tcPr marL="12700" marR="12700" marT="12700" marB="0" anchor="b"/>
                </a:tc>
              </a:tr>
              <a:tr h="304128">
                <a:tc>
                  <a:txBody>
                    <a:bodyPr/>
                    <a:lstStyle/>
                    <a:p>
                      <a:pPr algn="r" fontAlgn="b"/>
                      <a:r>
                        <a:rPr lang="nb-NO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9.1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21.9</a:t>
                      </a:r>
                    </a:p>
                  </a:txBody>
                  <a:tcPr marL="12700" marR="12700" marT="12700" marB="0" anchor="b"/>
                </a:tc>
              </a:tr>
              <a:tr h="304128">
                <a:tc>
                  <a:txBody>
                    <a:bodyPr/>
                    <a:lstStyle/>
                    <a:p>
                      <a:pPr algn="r" fontAlgn="b"/>
                      <a:r>
                        <a:rPr lang="hr-H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0.24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10.1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22.7</a:t>
                      </a:r>
                    </a:p>
                  </a:txBody>
                  <a:tcPr marL="12700" marR="12700" marT="12700" marB="0" anchor="b"/>
                </a:tc>
              </a:tr>
              <a:tr h="304128">
                <a:tc>
                  <a:txBody>
                    <a:bodyPr/>
                    <a:lstStyle/>
                    <a:p>
                      <a:pPr algn="r" fontAlgn="b"/>
                      <a:r>
                        <a:rPr lang="nb-NO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0.64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25.7</a:t>
                      </a:r>
                    </a:p>
                  </a:txBody>
                  <a:tcPr marL="12700" marR="12700" marT="12700" marB="0" anchor="b"/>
                </a:tc>
              </a:tr>
              <a:tr h="304128">
                <a:tc>
                  <a:txBody>
                    <a:bodyPr/>
                    <a:lstStyle/>
                    <a:p>
                      <a:pPr algn="r" fontAlgn="b"/>
                      <a:r>
                        <a:rPr lang="nb-NO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12700" marR="12700" marT="1270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895006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Distance VS Time</a:t>
            </a:r>
            <a:br>
              <a:rPr lang="en-US" dirty="0" smtClean="0"/>
            </a:br>
            <a:r>
              <a:rPr lang="en-US" dirty="0"/>
              <a:t>	</a:t>
            </a:r>
            <a:r>
              <a:rPr lang="en-US" dirty="0" smtClean="0"/>
              <a:t>Graph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When we graph distance VS time we see that the graph is not a straight line.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We shouldn’t talk about an overall average velocity because that is changing.</a:t>
            </a:r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8604884"/>
              </p:ext>
            </p:extLst>
          </p:nvPr>
        </p:nvGraphicFramePr>
        <p:xfrm>
          <a:off x="1914959" y="2616563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346625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Velocity Over</a:t>
            </a:r>
            <a:br>
              <a:rPr lang="en-US" dirty="0" smtClean="0"/>
            </a:br>
            <a:r>
              <a:rPr lang="en-US" dirty="0"/>
              <a:t>	</a:t>
            </a:r>
            <a:r>
              <a:rPr lang="en-US" dirty="0" smtClean="0"/>
              <a:t>Smaller Intervals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824609"/>
            <a:ext cx="7556313" cy="4710557"/>
          </a:xfrm>
        </p:spPr>
        <p:txBody>
          <a:bodyPr/>
          <a:lstStyle/>
          <a:p>
            <a:r>
              <a:rPr lang="en-US" dirty="0" smtClean="0"/>
              <a:t>The velocity probably won’t change too much over 0.04 second.</a:t>
            </a:r>
          </a:p>
          <a:p>
            <a:r>
              <a:rPr lang="en-US" dirty="0" smtClean="0"/>
              <a:t>We can calculate the average velocity over each time step.</a:t>
            </a:r>
          </a:p>
          <a:p>
            <a:r>
              <a:rPr lang="en-US" dirty="0" smtClean="0"/>
              <a:t>The formula of each time step is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This best approximates the velocity in the middle of the time step.</a:t>
            </a:r>
          </a:p>
          <a:p>
            <a:r>
              <a:rPr lang="en-US" dirty="0" smtClean="0"/>
              <a:t>We will have one fewer velocity values than we did distance values.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14903685"/>
              </p:ext>
            </p:extLst>
          </p:nvPr>
        </p:nvGraphicFramePr>
        <p:xfrm>
          <a:off x="1916230" y="3869470"/>
          <a:ext cx="5299921" cy="953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18" name="Equation" r:id="rId3" imgW="2400300" imgH="431800" progId="Equation.3">
                  <p:embed/>
                </p:oleObj>
              </mc:Choice>
              <mc:Fallback>
                <p:oleObj name="Equation" r:id="rId3" imgW="2400300" imgH="431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916230" y="3869470"/>
                        <a:ext cx="5299921" cy="9534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054890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Velocity </a:t>
            </a:r>
            <a:br>
              <a:rPr lang="en-US" dirty="0" smtClean="0"/>
            </a:br>
            <a:r>
              <a:rPr lang="en-US" dirty="0"/>
              <a:t>	</a:t>
            </a:r>
            <a:r>
              <a:rPr lang="en-US" dirty="0" smtClean="0"/>
              <a:t>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655096"/>
            <a:ext cx="7556313" cy="5051297"/>
          </a:xfrm>
        </p:spPr>
        <p:txBody>
          <a:bodyPr>
            <a:normAutofit/>
          </a:bodyPr>
          <a:lstStyle/>
          <a:p>
            <a:r>
              <a:rPr lang="en-US" dirty="0"/>
              <a:t>Doing this we get the following table of velocities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4801432"/>
              </p:ext>
            </p:extLst>
          </p:nvPr>
        </p:nvGraphicFramePr>
        <p:xfrm>
          <a:off x="795846" y="2177028"/>
          <a:ext cx="7067352" cy="3316272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778136"/>
                <a:gridCol w="1422881"/>
                <a:gridCol w="970413"/>
                <a:gridCol w="1427077"/>
                <a:gridCol w="956143"/>
                <a:gridCol w="1512702"/>
              </a:tblGrid>
              <a:tr h="346783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Time</a:t>
                      </a:r>
                      <a:r>
                        <a:rPr lang="en-US" sz="1600" baseline="0" dirty="0" smtClean="0"/>
                        <a:t> (sec)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Velocity (cm/sec)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Time</a:t>
                      </a:r>
                      <a:r>
                        <a:rPr lang="en-US" sz="1600" baseline="0" dirty="0" smtClean="0"/>
                        <a:t> (sec)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Velocity (cm/sec)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Time</a:t>
                      </a:r>
                    </a:p>
                    <a:p>
                      <a:pPr algn="ctr"/>
                      <a:r>
                        <a:rPr lang="en-US" sz="1600" dirty="0" smtClean="0"/>
                        <a:t>(sec)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Velocity</a:t>
                      </a:r>
                    </a:p>
                    <a:p>
                      <a:pPr algn="ctr"/>
                      <a:r>
                        <a:rPr lang="en-US" sz="1600" dirty="0" smtClean="0"/>
                        <a:t>(cm/sec)</a:t>
                      </a:r>
                      <a:endParaRPr lang="en-US" sz="1600" dirty="0"/>
                    </a:p>
                  </a:txBody>
                  <a:tcPr/>
                </a:tc>
              </a:tr>
              <a:tr h="304128">
                <a:tc>
                  <a:txBody>
                    <a:bodyPr/>
                    <a:lstStyle/>
                    <a:p>
                      <a:pPr algn="r" fontAlgn="b"/>
                      <a:r>
                        <a:rPr lang="nb-NO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0.74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</a:t>
                      </a:r>
                    </a:p>
                  </a:txBody>
                  <a:tcPr marL="12700" marR="12700" marT="12700" marB="0" anchor="b"/>
                </a:tc>
              </a:tr>
              <a:tr h="304128">
                <a:tc>
                  <a:txBody>
                    <a:bodyPr/>
                    <a:lstStyle/>
                    <a:p>
                      <a:pPr algn="r" fontAlgn="b"/>
                      <a:r>
                        <a:rPr lang="pl-PL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37.5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52.5</a:t>
                      </a:r>
                    </a:p>
                  </a:txBody>
                  <a:tcPr marL="12700" marR="12700" marT="12700" marB="0" anchor="b"/>
                </a:tc>
              </a:tr>
              <a:tr h="304128">
                <a:tc>
                  <a:txBody>
                    <a:bodyPr/>
                    <a:lstStyle/>
                    <a:p>
                      <a:pPr algn="r" fontAlgn="b"/>
                      <a:r>
                        <a:rPr lang="nb-NO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37.5</a:t>
                      </a:r>
                    </a:p>
                  </a:txBody>
                  <a:tcPr marL="12700" marR="12700" marT="12700" marB="0" anchor="b"/>
                </a:tc>
              </a:tr>
              <a:tr h="304128">
                <a:tc>
                  <a:txBody>
                    <a:bodyPr/>
                    <a:lstStyle/>
                    <a:p>
                      <a:pPr algn="r" fontAlgn="b"/>
                      <a:r>
                        <a:rPr lang="nb-NO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0.14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</a:t>
                      </a:r>
                    </a:p>
                  </a:txBody>
                  <a:tcPr marL="12700" marR="12700" marT="12700" marB="0" anchor="b"/>
                </a:tc>
              </a:tr>
              <a:tr h="304128">
                <a:tc>
                  <a:txBody>
                    <a:bodyPr/>
                    <a:lstStyle/>
                    <a:p>
                      <a:pPr algn="r" fontAlgn="b"/>
                      <a:r>
                        <a:rPr lang="nb-NO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0.54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22.5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</a:t>
                      </a:r>
                    </a:p>
                  </a:txBody>
                  <a:tcPr marL="12700" marR="12700" marT="12700" marB="0" anchor="b"/>
                </a:tc>
              </a:tr>
              <a:tr h="304128">
                <a:tc>
                  <a:txBody>
                    <a:bodyPr/>
                    <a:lstStyle/>
                    <a:p>
                      <a:pPr algn="r" fontAlgn="b"/>
                      <a:r>
                        <a:rPr lang="nb-NO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0.94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</a:t>
                      </a:r>
                    </a:p>
                  </a:txBody>
                  <a:tcPr marL="12700" marR="12700" marT="12700" marB="0" anchor="b"/>
                </a:tc>
              </a:tr>
              <a:tr h="304128">
                <a:tc>
                  <a:txBody>
                    <a:bodyPr/>
                    <a:lstStyle/>
                    <a:p>
                      <a:pPr algn="r" fontAlgn="b"/>
                      <a:r>
                        <a:rPr lang="hr-H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27.5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75</a:t>
                      </a:r>
                    </a:p>
                  </a:txBody>
                  <a:tcPr marL="12700" marR="12700" marT="12700" marB="0" anchor="b"/>
                </a:tc>
              </a:tr>
              <a:tr h="304128">
                <a:tc>
                  <a:txBody>
                    <a:bodyPr/>
                    <a:lstStyle/>
                    <a:p>
                      <a:pPr algn="r" fontAlgn="b"/>
                      <a:r>
                        <a:rPr lang="nb-NO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nb-NO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hr-HR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</a:tr>
              <a:tr h="304128">
                <a:tc>
                  <a:txBody>
                    <a:bodyPr/>
                    <a:lstStyle/>
                    <a:p>
                      <a:pPr algn="r" fontAlgn="b"/>
                      <a:r>
                        <a:rPr lang="nb-NO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0.34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32.5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nb-NO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hr-H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77365533"/>
      </p:ext>
    </p:extLst>
  </p:cSld>
  <p:clrMapOvr>
    <a:masterClrMapping/>
  </p:clrMapOvr>
</p:sld>
</file>

<file path=ppt/theme/theme1.xml><?xml version="1.0" encoding="utf-8"?>
<a:theme xmlns:a="http://schemas.openxmlformats.org/drawingml/2006/main" name="Math">
  <a:themeElements>
    <a:clrScheme name="Advantage">
      <a:dk1>
        <a:sysClr val="windowText" lastClr="000000"/>
      </a:dk1>
      <a:lt1>
        <a:sysClr val="window" lastClr="FFFFFF"/>
      </a:lt1>
      <a:dk2>
        <a:srgbClr val="2B142D"/>
      </a:dk2>
      <a:lt2>
        <a:srgbClr val="C3AFCC"/>
      </a:lt2>
      <a:accent1>
        <a:srgbClr val="663366"/>
      </a:accent1>
      <a:accent2>
        <a:srgbClr val="330F42"/>
      </a:accent2>
      <a:accent3>
        <a:srgbClr val="666699"/>
      </a:accent3>
      <a:accent4>
        <a:srgbClr val="999966"/>
      </a:accent4>
      <a:accent5>
        <a:srgbClr val="F7901E"/>
      </a:accent5>
      <a:accent6>
        <a:srgbClr val="A3A101"/>
      </a:accent6>
      <a:hlink>
        <a:srgbClr val="BC5FBC"/>
      </a:hlink>
      <a:folHlink>
        <a:srgbClr val="9775A7"/>
      </a:folHlink>
    </a:clrScheme>
    <a:fontScheme name="Advantage">
      <a:majorFont>
        <a:latin typeface="Rockwell"/>
        <a:ea typeface=""/>
        <a:cs typeface=""/>
        <a:font script="Jpan" typeface="ＭＳ ゴシック"/>
      </a:majorFont>
      <a:minorFont>
        <a:latin typeface="Rockwell"/>
        <a:ea typeface=""/>
        <a:cs typeface=""/>
        <a:font script="Jpan" typeface="ＭＳ ゴシック"/>
      </a:minorFont>
    </a:fontScheme>
    <a:fmtScheme name="Advantage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gradFill rotWithShape="1">
          <a:gsLst>
            <a:gs pos="0">
              <a:schemeClr val="phClr"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twoPt" dir="tl">
              <a:rot lat="0" lon="0" rev="4500000"/>
            </a:lightRig>
          </a:scene3d>
          <a:sp3d>
            <a:bevelT w="635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Math.thmx</Template>
  <TotalTime>1423</TotalTime>
  <Words>1288</Words>
  <Application>Microsoft Macintosh PowerPoint</Application>
  <PresentationFormat>On-screen Show (4:3)</PresentationFormat>
  <Paragraphs>373</Paragraphs>
  <Slides>19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1" baseType="lpstr">
      <vt:lpstr>Math</vt:lpstr>
      <vt:lpstr>Equation</vt:lpstr>
      <vt:lpstr>Math Module 4</vt:lpstr>
      <vt:lpstr>Creating a  Model</vt:lpstr>
      <vt:lpstr>Inaccurate Model:  Newtonian Mechanics</vt:lpstr>
      <vt:lpstr>Wrong but  Useful</vt:lpstr>
      <vt:lpstr>Changing  Velocity</vt:lpstr>
      <vt:lpstr>Distance  Time</vt:lpstr>
      <vt:lpstr>Distance VS Time  Graph</vt:lpstr>
      <vt:lpstr>Velocity Over  Smaller Intervals</vt:lpstr>
      <vt:lpstr>Velocity   Time</vt:lpstr>
      <vt:lpstr>Velocity  Time</vt:lpstr>
      <vt:lpstr>Acceleration</vt:lpstr>
      <vt:lpstr>Acceleration</vt:lpstr>
      <vt:lpstr>Building a  Model</vt:lpstr>
      <vt:lpstr>Velocity   Time</vt:lpstr>
      <vt:lpstr>Building a  Model</vt:lpstr>
      <vt:lpstr>Building a  Model</vt:lpstr>
      <vt:lpstr>Model of   Time VS Distance</vt:lpstr>
      <vt:lpstr>Model of  Time VS Distance</vt:lpstr>
      <vt:lpstr>Activity</vt:lpstr>
    </vt:vector>
  </TitlesOfParts>
  <Company>Carson-Newman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Math Module 1</dc:title>
  <dc:creator>Henry Suters</dc:creator>
  <cp:lastModifiedBy>Henry Suters</cp:lastModifiedBy>
  <cp:revision>68</cp:revision>
  <dcterms:created xsi:type="dcterms:W3CDTF">2016-06-03T18:47:40Z</dcterms:created>
  <dcterms:modified xsi:type="dcterms:W3CDTF">2016-06-12T21:28:07Z</dcterms:modified>
</cp:coreProperties>
</file>