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charts/chart2.xml" ContentType="application/vnd.openxmlformats-officedocument.drawingml.chart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98" r:id="rId3"/>
    <p:sldId id="299" r:id="rId4"/>
    <p:sldId id="300" r:id="rId5"/>
    <p:sldId id="264" r:id="rId6"/>
    <p:sldId id="293" r:id="rId7"/>
    <p:sldId id="265" r:id="rId8"/>
    <p:sldId id="266" r:id="rId9"/>
    <p:sldId id="302" r:id="rId10"/>
    <p:sldId id="294" r:id="rId11"/>
    <p:sldId id="267" r:id="rId12"/>
    <p:sldId id="268" r:id="rId13"/>
    <p:sldId id="295" r:id="rId14"/>
    <p:sldId id="269" r:id="rId15"/>
    <p:sldId id="296" r:id="rId16"/>
    <p:sldId id="270" r:id="rId17"/>
    <p:sldId id="278" r:id="rId18"/>
    <p:sldId id="297" r:id="rId19"/>
    <p:sldId id="271" r:id="rId20"/>
    <p:sldId id="301" r:id="rId21"/>
    <p:sldId id="303" r:id="rId22"/>
    <p:sldId id="304" r:id="rId23"/>
    <p:sldId id="305" r:id="rId24"/>
    <p:sldId id="306" r:id="rId25"/>
    <p:sldId id="307" r:id="rId26"/>
    <p:sldId id="30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Temp 1 (deg C)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Sheet1!$F$2:$F$14</c:f>
              <c:numCache>
                <c:formatCode>General</c:formatCode>
                <c:ptCount val="13"/>
                <c:pt idx="0">
                  <c:v>0.0</c:v>
                </c:pt>
                <c:pt idx="1">
                  <c:v>60.0</c:v>
                </c:pt>
                <c:pt idx="2">
                  <c:v>120.0</c:v>
                </c:pt>
                <c:pt idx="3">
                  <c:v>180.0</c:v>
                </c:pt>
                <c:pt idx="4">
                  <c:v>240.0</c:v>
                </c:pt>
                <c:pt idx="5">
                  <c:v>300.0</c:v>
                </c:pt>
                <c:pt idx="6">
                  <c:v>360.0</c:v>
                </c:pt>
                <c:pt idx="7">
                  <c:v>420.0</c:v>
                </c:pt>
                <c:pt idx="8">
                  <c:v>480.0</c:v>
                </c:pt>
                <c:pt idx="9">
                  <c:v>540.0</c:v>
                </c:pt>
                <c:pt idx="10">
                  <c:v>600.0</c:v>
                </c:pt>
                <c:pt idx="11">
                  <c:v>660.0</c:v>
                </c:pt>
                <c:pt idx="12">
                  <c:v>720.0</c:v>
                </c:pt>
              </c:numCache>
            </c:numRef>
          </c:xVal>
          <c:yVal>
            <c:numRef>
              <c:f>Sheet1!$G$2:$G$14</c:f>
              <c:numCache>
                <c:formatCode>General</c:formatCode>
                <c:ptCount val="13"/>
                <c:pt idx="0">
                  <c:v>90.816</c:v>
                </c:pt>
                <c:pt idx="1">
                  <c:v>82.0096</c:v>
                </c:pt>
                <c:pt idx="2">
                  <c:v>73.2032</c:v>
                </c:pt>
                <c:pt idx="3">
                  <c:v>68.2496</c:v>
                </c:pt>
                <c:pt idx="4">
                  <c:v>64.9472</c:v>
                </c:pt>
                <c:pt idx="5">
                  <c:v>62.7456</c:v>
                </c:pt>
                <c:pt idx="6">
                  <c:v>60.544</c:v>
                </c:pt>
                <c:pt idx="7">
                  <c:v>58.8928</c:v>
                </c:pt>
                <c:pt idx="8">
                  <c:v>57.792</c:v>
                </c:pt>
                <c:pt idx="9">
                  <c:v>56.6912</c:v>
                </c:pt>
                <c:pt idx="10">
                  <c:v>55.5904</c:v>
                </c:pt>
                <c:pt idx="11">
                  <c:v>54.4896</c:v>
                </c:pt>
                <c:pt idx="12">
                  <c:v>53.3888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Temp 2 (deg C)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Sheet1!$F$2:$F$14</c:f>
              <c:numCache>
                <c:formatCode>General</c:formatCode>
                <c:ptCount val="13"/>
                <c:pt idx="0">
                  <c:v>0.0</c:v>
                </c:pt>
                <c:pt idx="1">
                  <c:v>60.0</c:v>
                </c:pt>
                <c:pt idx="2">
                  <c:v>120.0</c:v>
                </c:pt>
                <c:pt idx="3">
                  <c:v>180.0</c:v>
                </c:pt>
                <c:pt idx="4">
                  <c:v>240.0</c:v>
                </c:pt>
                <c:pt idx="5">
                  <c:v>300.0</c:v>
                </c:pt>
                <c:pt idx="6">
                  <c:v>360.0</c:v>
                </c:pt>
                <c:pt idx="7">
                  <c:v>420.0</c:v>
                </c:pt>
                <c:pt idx="8">
                  <c:v>480.0</c:v>
                </c:pt>
                <c:pt idx="9">
                  <c:v>540.0</c:v>
                </c:pt>
                <c:pt idx="10">
                  <c:v>600.0</c:v>
                </c:pt>
                <c:pt idx="11">
                  <c:v>660.0</c:v>
                </c:pt>
                <c:pt idx="12">
                  <c:v>720.0</c:v>
                </c:pt>
              </c:numCache>
            </c:numRef>
          </c:xVal>
          <c:yVal>
            <c:numRef>
              <c:f>Sheet1!$H$2:$H$14</c:f>
              <c:numCache>
                <c:formatCode>General</c:formatCode>
                <c:ptCount val="13"/>
                <c:pt idx="0">
                  <c:v>27.52</c:v>
                </c:pt>
                <c:pt idx="1">
                  <c:v>36.8768</c:v>
                </c:pt>
                <c:pt idx="2">
                  <c:v>44.5824</c:v>
                </c:pt>
                <c:pt idx="3">
                  <c:v>48.4352</c:v>
                </c:pt>
                <c:pt idx="4">
                  <c:v>50.6368</c:v>
                </c:pt>
                <c:pt idx="5">
                  <c:v>51.7376</c:v>
                </c:pt>
                <c:pt idx="6">
                  <c:v>51.7376</c:v>
                </c:pt>
                <c:pt idx="7">
                  <c:v>51.7376</c:v>
                </c:pt>
                <c:pt idx="8">
                  <c:v>51.7376</c:v>
                </c:pt>
                <c:pt idx="9">
                  <c:v>51.7376</c:v>
                </c:pt>
                <c:pt idx="10">
                  <c:v>51.1872</c:v>
                </c:pt>
                <c:pt idx="11">
                  <c:v>51.1872</c:v>
                </c:pt>
                <c:pt idx="12">
                  <c:v>50.6368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5625816"/>
        <c:axId val="-2031325000"/>
      </c:scatterChart>
      <c:valAx>
        <c:axId val="-2075625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1325000"/>
        <c:crosses val="autoZero"/>
        <c:crossBetween val="midCat"/>
      </c:valAx>
      <c:valAx>
        <c:axId val="-2031325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56258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Sheet1!$J$2:$J$40</c:f>
              <c:numCache>
                <c:formatCode>General</c:formatCode>
                <c:ptCount val="39"/>
                <c:pt idx="0">
                  <c:v>0.0</c:v>
                </c:pt>
                <c:pt idx="1">
                  <c:v>60.0</c:v>
                </c:pt>
                <c:pt idx="2">
                  <c:v>120.0</c:v>
                </c:pt>
                <c:pt idx="3">
                  <c:v>180.0</c:v>
                </c:pt>
                <c:pt idx="4">
                  <c:v>240.0</c:v>
                </c:pt>
                <c:pt idx="5">
                  <c:v>300.0</c:v>
                </c:pt>
                <c:pt idx="6">
                  <c:v>360.0</c:v>
                </c:pt>
                <c:pt idx="7">
                  <c:v>420.0</c:v>
                </c:pt>
                <c:pt idx="8">
                  <c:v>480.0</c:v>
                </c:pt>
                <c:pt idx="9">
                  <c:v>540.0</c:v>
                </c:pt>
                <c:pt idx="10">
                  <c:v>600.0</c:v>
                </c:pt>
                <c:pt idx="11">
                  <c:v>660.0</c:v>
                </c:pt>
                <c:pt idx="12">
                  <c:v>720.0</c:v>
                </c:pt>
              </c:numCache>
            </c:numRef>
          </c:xVal>
          <c:yVal>
            <c:numRef>
              <c:f>Sheet1!$K$2:$K$40</c:f>
              <c:numCache>
                <c:formatCode>General</c:formatCode>
                <c:ptCount val="39"/>
                <c:pt idx="0">
                  <c:v>63.296</c:v>
                </c:pt>
                <c:pt idx="1">
                  <c:v>45.1328</c:v>
                </c:pt>
                <c:pt idx="2">
                  <c:v>28.6208</c:v>
                </c:pt>
                <c:pt idx="3">
                  <c:v>19.8144</c:v>
                </c:pt>
                <c:pt idx="4">
                  <c:v>14.31039999999999</c:v>
                </c:pt>
                <c:pt idx="5">
                  <c:v>11.008</c:v>
                </c:pt>
                <c:pt idx="6">
                  <c:v>8.806399999999996</c:v>
                </c:pt>
                <c:pt idx="7">
                  <c:v>7.155200000000001</c:v>
                </c:pt>
                <c:pt idx="8">
                  <c:v>6.054400000000001</c:v>
                </c:pt>
                <c:pt idx="9">
                  <c:v>4.953600000000001</c:v>
                </c:pt>
                <c:pt idx="10">
                  <c:v>4.403200000000005</c:v>
                </c:pt>
                <c:pt idx="11">
                  <c:v>3.302400000000006</c:v>
                </c:pt>
                <c:pt idx="12">
                  <c:v>2.752000000000002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2995784"/>
        <c:axId val="-2036006568"/>
      </c:scatterChart>
      <c:valAx>
        <c:axId val="-2032995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6006568"/>
        <c:crosses val="autoZero"/>
        <c:crossBetween val="midCat"/>
      </c:valAx>
      <c:valAx>
        <c:axId val="-203600656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Temperature</a:t>
                </a:r>
              </a:p>
              <a:p>
                <a:pPr>
                  <a:defRPr/>
                </a:pPr>
                <a:r>
                  <a:rPr lang="en-US"/>
                  <a:t>Difference</a:t>
                </a:r>
              </a:p>
              <a:p>
                <a:pPr>
                  <a:defRPr/>
                </a:pPr>
                <a:r>
                  <a:rPr lang="en-US"/>
                  <a:t>(degrees 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29957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Sheet1!$P$1</c:f>
              <c:strCache>
                <c:ptCount val="1"/>
                <c:pt idx="0">
                  <c:v>Log of Temp Difference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0"/>
            <c:dispEq val="1"/>
            <c:trendlineLbl>
              <c:layout/>
              <c:numFmt formatCode="General" sourceLinked="0"/>
            </c:trendlineLbl>
          </c:trendline>
          <c:xVal>
            <c:numRef>
              <c:f>Sheet1!$O$2:$O$14</c:f>
              <c:numCache>
                <c:formatCode>General</c:formatCode>
                <c:ptCount val="13"/>
                <c:pt idx="0">
                  <c:v>0.0</c:v>
                </c:pt>
                <c:pt idx="1">
                  <c:v>60.0</c:v>
                </c:pt>
                <c:pt idx="2">
                  <c:v>120.0</c:v>
                </c:pt>
                <c:pt idx="3">
                  <c:v>180.0</c:v>
                </c:pt>
                <c:pt idx="4">
                  <c:v>240.0</c:v>
                </c:pt>
                <c:pt idx="5">
                  <c:v>300.0</c:v>
                </c:pt>
                <c:pt idx="6">
                  <c:v>360.0</c:v>
                </c:pt>
                <c:pt idx="7">
                  <c:v>420.0</c:v>
                </c:pt>
                <c:pt idx="8">
                  <c:v>480.0</c:v>
                </c:pt>
                <c:pt idx="9">
                  <c:v>540.0</c:v>
                </c:pt>
                <c:pt idx="10">
                  <c:v>600.0</c:v>
                </c:pt>
                <c:pt idx="11">
                  <c:v>660.0</c:v>
                </c:pt>
                <c:pt idx="12">
                  <c:v>720.0</c:v>
                </c:pt>
              </c:numCache>
            </c:numRef>
          </c:xVal>
          <c:yVal>
            <c:numRef>
              <c:f>Sheet1!$P$2:$P$14</c:f>
              <c:numCache>
                <c:formatCode>General</c:formatCode>
                <c:ptCount val="13"/>
                <c:pt idx="0">
                  <c:v>1.801376265581067</c:v>
                </c:pt>
                <c:pt idx="1">
                  <c:v>1.654492277611172</c:v>
                </c:pt>
                <c:pt idx="2">
                  <c:v>1.456681768862254</c:v>
                </c:pt>
                <c:pt idx="3">
                  <c:v>1.296980925994742</c:v>
                </c:pt>
                <c:pt idx="4">
                  <c:v>1.155651773198273</c:v>
                </c:pt>
                <c:pt idx="5">
                  <c:v>1.041708420891436</c:v>
                </c:pt>
                <c:pt idx="6">
                  <c:v>0.94479840788338</c:v>
                </c:pt>
                <c:pt idx="7">
                  <c:v>0.854621777534292</c:v>
                </c:pt>
                <c:pt idx="8">
                  <c:v>0.78207111038568</c:v>
                </c:pt>
                <c:pt idx="9">
                  <c:v>0.69492093466678</c:v>
                </c:pt>
                <c:pt idx="10">
                  <c:v>0.643768412219399</c:v>
                </c:pt>
                <c:pt idx="11">
                  <c:v>0.518829675611099</c:v>
                </c:pt>
                <c:pt idx="12">
                  <c:v>0.439648429563474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5899624"/>
        <c:axId val="-2021070840"/>
      </c:scatterChart>
      <c:valAx>
        <c:axId val="-2055899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21070840"/>
        <c:crosses val="autoZero"/>
        <c:crossBetween val="midCat"/>
      </c:valAx>
      <c:valAx>
        <c:axId val="-2021070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589962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Measured Temp Differece (deg C)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Sheet1!$J$2:$J$14</c:f>
              <c:numCache>
                <c:formatCode>General</c:formatCode>
                <c:ptCount val="13"/>
                <c:pt idx="0">
                  <c:v>0.0</c:v>
                </c:pt>
                <c:pt idx="1">
                  <c:v>60.0</c:v>
                </c:pt>
                <c:pt idx="2">
                  <c:v>120.0</c:v>
                </c:pt>
                <c:pt idx="3">
                  <c:v>180.0</c:v>
                </c:pt>
                <c:pt idx="4">
                  <c:v>240.0</c:v>
                </c:pt>
                <c:pt idx="5">
                  <c:v>300.0</c:v>
                </c:pt>
                <c:pt idx="6">
                  <c:v>360.0</c:v>
                </c:pt>
                <c:pt idx="7">
                  <c:v>420.0</c:v>
                </c:pt>
                <c:pt idx="8">
                  <c:v>480.0</c:v>
                </c:pt>
                <c:pt idx="9">
                  <c:v>540.0</c:v>
                </c:pt>
                <c:pt idx="10">
                  <c:v>600.0</c:v>
                </c:pt>
                <c:pt idx="11">
                  <c:v>660.0</c:v>
                </c:pt>
                <c:pt idx="12">
                  <c:v>720.0</c:v>
                </c:pt>
              </c:numCache>
            </c:numRef>
          </c:xVal>
          <c:yVal>
            <c:numRef>
              <c:f>Sheet1!$K$2:$K$14</c:f>
              <c:numCache>
                <c:formatCode>General</c:formatCode>
                <c:ptCount val="13"/>
                <c:pt idx="0">
                  <c:v>63.296</c:v>
                </c:pt>
                <c:pt idx="1">
                  <c:v>45.1328</c:v>
                </c:pt>
                <c:pt idx="2">
                  <c:v>28.6208</c:v>
                </c:pt>
                <c:pt idx="3">
                  <c:v>19.8144</c:v>
                </c:pt>
                <c:pt idx="4">
                  <c:v>14.31039999999999</c:v>
                </c:pt>
                <c:pt idx="5">
                  <c:v>11.008</c:v>
                </c:pt>
                <c:pt idx="6">
                  <c:v>8.806399999999996</c:v>
                </c:pt>
                <c:pt idx="7">
                  <c:v>7.155200000000001</c:v>
                </c:pt>
                <c:pt idx="8">
                  <c:v>6.054400000000001</c:v>
                </c:pt>
                <c:pt idx="9">
                  <c:v>4.953600000000001</c:v>
                </c:pt>
                <c:pt idx="10">
                  <c:v>4.403200000000005</c:v>
                </c:pt>
                <c:pt idx="11">
                  <c:v>3.302400000000006</c:v>
                </c:pt>
                <c:pt idx="12">
                  <c:v>2.752000000000002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Sheet1!$L$1</c:f>
              <c:strCache>
                <c:ptCount val="1"/>
                <c:pt idx="0">
                  <c:v>Model Temp Difference (deg C)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Sheet1!$J$2:$J$14</c:f>
              <c:numCache>
                <c:formatCode>General</c:formatCode>
                <c:ptCount val="13"/>
                <c:pt idx="0">
                  <c:v>0.0</c:v>
                </c:pt>
                <c:pt idx="1">
                  <c:v>60.0</c:v>
                </c:pt>
                <c:pt idx="2">
                  <c:v>120.0</c:v>
                </c:pt>
                <c:pt idx="3">
                  <c:v>180.0</c:v>
                </c:pt>
                <c:pt idx="4">
                  <c:v>240.0</c:v>
                </c:pt>
                <c:pt idx="5">
                  <c:v>300.0</c:v>
                </c:pt>
                <c:pt idx="6">
                  <c:v>360.0</c:v>
                </c:pt>
                <c:pt idx="7">
                  <c:v>420.0</c:v>
                </c:pt>
                <c:pt idx="8">
                  <c:v>480.0</c:v>
                </c:pt>
                <c:pt idx="9">
                  <c:v>540.0</c:v>
                </c:pt>
                <c:pt idx="10">
                  <c:v>600.0</c:v>
                </c:pt>
                <c:pt idx="11">
                  <c:v>660.0</c:v>
                </c:pt>
                <c:pt idx="12">
                  <c:v>720.0</c:v>
                </c:pt>
              </c:numCache>
            </c:numRef>
          </c:xVal>
          <c:yVal>
            <c:numRef>
              <c:f>Sheet1!$L$2:$L$14</c:f>
              <c:numCache>
                <c:formatCode>General</c:formatCode>
                <c:ptCount val="13"/>
                <c:pt idx="0">
                  <c:v>47.43511960856964</c:v>
                </c:pt>
                <c:pt idx="1">
                  <c:v>36.99133456703486</c:v>
                </c:pt>
                <c:pt idx="2">
                  <c:v>28.84695652381363</c:v>
                </c:pt>
                <c:pt idx="3">
                  <c:v>22.49572529422522</c:v>
                </c:pt>
                <c:pt idx="4">
                  <c:v>17.54284394249652</c:v>
                </c:pt>
                <c:pt idx="5">
                  <c:v>13.68043793056934</c:v>
                </c:pt>
                <c:pt idx="6">
                  <c:v>10.66841742340247</c:v>
                </c:pt>
                <c:pt idx="7">
                  <c:v>8.31955313840021</c:v>
                </c:pt>
                <c:pt idx="8">
                  <c:v>6.487838043422758</c:v>
                </c:pt>
                <c:pt idx="9">
                  <c:v>5.059411458459372</c:v>
                </c:pt>
                <c:pt idx="10">
                  <c:v>3.945481396833013</c:v>
                </c:pt>
                <c:pt idx="11">
                  <c:v>3.07680519375975</c:v>
                </c:pt>
                <c:pt idx="12">
                  <c:v>2.399385334308202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0492920"/>
        <c:axId val="-2038037480"/>
      </c:scatterChart>
      <c:valAx>
        <c:axId val="-2130492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(sec)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38037480"/>
        <c:crosses val="autoZero"/>
        <c:crossBetween val="midCat"/>
      </c:valAx>
      <c:valAx>
        <c:axId val="-2038037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04929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Sheet1!$K$52</c:f>
              <c:strCache>
                <c:ptCount val="1"/>
                <c:pt idx="0">
                  <c:v>y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0"/>
            <c:dispEq val="1"/>
            <c:trendlineLbl>
              <c:layout/>
              <c:numFmt formatCode="General" sourceLinked="0"/>
            </c:trendlineLbl>
          </c:trendline>
          <c:xVal>
            <c:numRef>
              <c:f>Sheet1!$J$53:$J$60</c:f>
              <c:numCache>
                <c:formatCode>0.00</c:formatCode>
                <c:ptCount val="8"/>
                <c:pt idx="0">
                  <c:v>0.0</c:v>
                </c:pt>
                <c:pt idx="1">
                  <c:v>0.301029995663981</c:v>
                </c:pt>
                <c:pt idx="2">
                  <c:v>0.477121254719662</c:v>
                </c:pt>
                <c:pt idx="3">
                  <c:v>0.602059991327962</c:v>
                </c:pt>
                <c:pt idx="4">
                  <c:v>0.698970004336019</c:v>
                </c:pt>
                <c:pt idx="5">
                  <c:v>0.778151250383644</c:v>
                </c:pt>
                <c:pt idx="6">
                  <c:v>0.845098040014257</c:v>
                </c:pt>
                <c:pt idx="7">
                  <c:v>0.903089986991944</c:v>
                </c:pt>
              </c:numCache>
            </c:numRef>
          </c:xVal>
          <c:yVal>
            <c:numRef>
              <c:f>Sheet1!$K$53:$K$60</c:f>
              <c:numCache>
                <c:formatCode>0.00</c:formatCode>
                <c:ptCount val="8"/>
                <c:pt idx="0">
                  <c:v>0.505149978319906</c:v>
                </c:pt>
                <c:pt idx="1">
                  <c:v>1.031952470731873</c:v>
                </c:pt>
                <c:pt idx="2">
                  <c:v>1.340112174079315</c:v>
                </c:pt>
                <c:pt idx="3">
                  <c:v>1.55875496314384</c:v>
                </c:pt>
                <c:pt idx="4">
                  <c:v>1.728347485907939</c:v>
                </c:pt>
                <c:pt idx="5">
                  <c:v>1.866914666491282</c:v>
                </c:pt>
                <c:pt idx="6">
                  <c:v>1.984071548344855</c:v>
                </c:pt>
                <c:pt idx="7">
                  <c:v>2.085557455555807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8805432"/>
        <c:axId val="-2063727304"/>
      </c:scatterChart>
      <c:valAx>
        <c:axId val="-2078805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-2063727304"/>
        <c:crosses val="autoZero"/>
        <c:crossBetween val="midCat"/>
      </c:valAx>
      <c:valAx>
        <c:axId val="-206372730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y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-20788054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D609DFC-B403-AA46-8F5A-49223906C0D9}" type="datetimeFigureOut">
              <a:rPr lang="en-US" smtClean="0"/>
              <a:t>6/7/16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5F61711-497C-9C4F-A0F4-8622A3C0DF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7.emf"/><Relationship Id="rId7" Type="http://schemas.openxmlformats.org/officeDocument/2006/relationships/chart" Target="../charts/chart2.xm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Math Module </a:t>
            </a:r>
            <a:r>
              <a:rPr lang="en-US" sz="3200" dirty="0"/>
              <a:t>5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Exponential Models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61" y="658361"/>
            <a:ext cx="3484304" cy="348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5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/>
              <a:t>Doing this we get the following table of </a:t>
            </a:r>
            <a:r>
              <a:rPr lang="en-US" dirty="0" smtClean="0"/>
              <a:t>velocities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program used to do this is </a:t>
            </a:r>
            <a:r>
              <a:rPr lang="en-US" dirty="0" err="1" smtClean="0"/>
              <a:t>cool.py</a:t>
            </a:r>
            <a:r>
              <a:rPr lang="en-US" dirty="0" smtClean="0"/>
              <a:t> and is available on the </a:t>
            </a:r>
            <a:r>
              <a:rPr lang="en-US" dirty="0" err="1" smtClean="0"/>
              <a:t>Wikispaces</a:t>
            </a:r>
            <a:r>
              <a:rPr lang="en-US" dirty="0" smtClean="0"/>
              <a:t> site.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245648"/>
              </p:ext>
            </p:extLst>
          </p:nvPr>
        </p:nvGraphicFramePr>
        <p:xfrm>
          <a:off x="1152616" y="2199449"/>
          <a:ext cx="6225376" cy="270801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78136"/>
                <a:gridCol w="1194549"/>
                <a:gridCol w="1198745"/>
                <a:gridCol w="827705"/>
                <a:gridCol w="1155933"/>
                <a:gridCol w="1070308"/>
              </a:tblGrid>
              <a:tr h="3467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  <a:r>
                        <a:rPr lang="en-US" sz="1600" baseline="0" dirty="0" smtClean="0"/>
                        <a:t> 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Temp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1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deg</a:t>
                      </a:r>
                      <a:r>
                        <a:rPr lang="en-US" sz="1600" baseline="0" dirty="0" smtClean="0"/>
                        <a:t> 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Temp</a:t>
                      </a:r>
                      <a:r>
                        <a:rPr lang="en-US" sz="1600" baseline="0" dirty="0" smtClean="0"/>
                        <a:t> 2 (</a:t>
                      </a:r>
                      <a:r>
                        <a:rPr lang="en-US" sz="1600" baseline="0" dirty="0" err="1" smtClean="0"/>
                        <a:t>deg</a:t>
                      </a:r>
                      <a:r>
                        <a:rPr lang="en-US" sz="1600" baseline="0" dirty="0" smtClean="0"/>
                        <a:t> 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</a:t>
                      </a:r>
                    </a:p>
                    <a:p>
                      <a:pPr algn="ctr"/>
                      <a:r>
                        <a:rPr lang="en-US" sz="1600" dirty="0" smtClean="0"/>
                        <a:t>(sec)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Temp 1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deg</a:t>
                      </a:r>
                      <a:r>
                        <a:rPr lang="en-US" sz="1600" baseline="0" dirty="0" smtClean="0"/>
                        <a:t> 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Temp 2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dec</a:t>
                      </a:r>
                      <a:r>
                        <a:rPr lang="en-US" sz="1600" baseline="0" dirty="0" smtClean="0"/>
                        <a:t> 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90.816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58.8928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51.7376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82.0096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36.8768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57.792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51.7376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73.2032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44.5824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56.6912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51.7376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68.2496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48.4352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55.5904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51.1872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64.9472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50.6368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54.4896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51.1872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62.7456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51.7376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53.3888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50.6368</a:t>
                      </a:r>
                    </a:p>
                  </a:txBody>
                  <a:tcPr marL="12700" marR="12700" marT="12700" marB="0" anchor="b"/>
                </a:tc>
              </a:tr>
              <a:tr h="304128"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60.544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51.7376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365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Data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94443"/>
            <a:ext cx="7556313" cy="4383765"/>
          </a:xfrm>
        </p:spPr>
        <p:txBody>
          <a:bodyPr>
            <a:normAutofit/>
          </a:bodyPr>
          <a:lstStyle/>
          <a:p>
            <a:r>
              <a:rPr lang="en-US" dirty="0" smtClean="0"/>
              <a:t>Graphing </a:t>
            </a:r>
            <a:r>
              <a:rPr lang="en-US" dirty="0" smtClean="0"/>
              <a:t>these temperatures we get the following.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811929"/>
              </p:ext>
            </p:extLst>
          </p:nvPr>
        </p:nvGraphicFramePr>
        <p:xfrm>
          <a:off x="1986313" y="2756577"/>
          <a:ext cx="5277511" cy="3350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0149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in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Newton’s Law of cooling specifies how temperature of an object approaches the temperature of is surroundings.</a:t>
            </a:r>
          </a:p>
          <a:p>
            <a:r>
              <a:rPr lang="en-US" dirty="0" smtClean="0"/>
              <a:t>We want to look at the difference between the temperatures of the hot water and the surrounding cool water.</a:t>
            </a:r>
          </a:p>
          <a:p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554320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36342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039450"/>
              </p:ext>
            </p:extLst>
          </p:nvPr>
        </p:nvGraphicFramePr>
        <p:xfrm>
          <a:off x="1524000" y="3674689"/>
          <a:ext cx="6324927" cy="2494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87866"/>
                <a:gridCol w="1341453"/>
                <a:gridCol w="784892"/>
                <a:gridCol w="1312912"/>
                <a:gridCol w="770622"/>
                <a:gridCol w="1327182"/>
              </a:tblGrid>
              <a:tr h="4104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 (sec)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Temp Diff</a:t>
                      </a:r>
                    </a:p>
                    <a:p>
                      <a:pPr algn="ctr"/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deg</a:t>
                      </a:r>
                      <a:r>
                        <a:rPr lang="en-US" sz="1800" baseline="0" dirty="0" smtClean="0"/>
                        <a:t> C)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 (sec)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Temp Diff</a:t>
                      </a:r>
                    </a:p>
                    <a:p>
                      <a:pPr algn="ctr"/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deg</a:t>
                      </a:r>
                      <a:r>
                        <a:rPr lang="en-US" sz="1800" baseline="0" dirty="0" smtClean="0"/>
                        <a:t> C)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</a:t>
                      </a:r>
                    </a:p>
                    <a:p>
                      <a:pPr algn="ctr"/>
                      <a:r>
                        <a:rPr lang="en-US" sz="1800" dirty="0" smtClean="0"/>
                        <a:t>(sec)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Temp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Diff</a:t>
                      </a:r>
                    </a:p>
                    <a:p>
                      <a:pPr algn="ctr"/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deg</a:t>
                      </a:r>
                      <a:r>
                        <a:rPr lang="en-US" sz="1800" dirty="0" smtClean="0"/>
                        <a:t> C)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63.296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4.9536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45.1328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8.8064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4.4032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28.6208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7.1552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3.3024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19.8144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6.0544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14.3104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956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in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668117"/>
          </a:xfrm>
        </p:spPr>
        <p:txBody>
          <a:bodyPr>
            <a:normAutofit/>
          </a:bodyPr>
          <a:lstStyle/>
          <a:p>
            <a:r>
              <a:rPr lang="en-US" dirty="0" smtClean="0"/>
              <a:t>Here the graph of the temperature difference.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looks like it could be modeled by an exponential function.</a:t>
            </a:r>
          </a:p>
          <a:p>
            <a:r>
              <a:rPr lang="en-US" dirty="0" smtClean="0"/>
              <a:t>How can we determine which function to use?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504988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90528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1128566"/>
              </p:ext>
            </p:extLst>
          </p:nvPr>
        </p:nvGraphicFramePr>
        <p:xfrm>
          <a:off x="2286000" y="257286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079243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03391"/>
          </a:xfrm>
        </p:spPr>
        <p:txBody>
          <a:bodyPr>
            <a:normAutofit/>
          </a:bodyPr>
          <a:lstStyle/>
          <a:p>
            <a:r>
              <a:rPr lang="en-US" dirty="0" smtClean="0"/>
              <a:t>If we want to study exponential functions, it is helpful to examine inverse exponential functions, </a:t>
            </a:r>
            <a:r>
              <a:rPr lang="en-US" b="1" dirty="0" smtClean="0"/>
              <a:t>logarithms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we define the log function to be the logarithm base 10, then these two statements are equivalent</a:t>
            </a:r>
            <a:br>
              <a:rPr lang="en-US" dirty="0" smtClean="0"/>
            </a:br>
            <a:r>
              <a:rPr lang="en-US" dirty="0" smtClean="0"/>
              <a:t>		            10</a:t>
            </a:r>
            <a:r>
              <a:rPr lang="en-US" baseline="30000" dirty="0" smtClean="0"/>
              <a:t>a</a:t>
            </a:r>
            <a:r>
              <a:rPr lang="en-US" dirty="0" smtClean="0"/>
              <a:t>=b   and    log(b) = a</a:t>
            </a:r>
          </a:p>
          <a:p>
            <a:r>
              <a:rPr lang="en-US" dirty="0" smtClean="0"/>
              <a:t>Finding the log(b) is the same as finding the exponent you would need to use base 10 to get b.</a:t>
            </a:r>
          </a:p>
          <a:p>
            <a:r>
              <a:rPr lang="en-US" dirty="0" smtClean="0"/>
              <a:t>Examples:		log(100) = log(10</a:t>
            </a:r>
            <a:r>
              <a:rPr lang="en-US" baseline="30000" dirty="0" smtClean="0"/>
              <a:t>2</a:t>
            </a:r>
            <a:r>
              <a:rPr lang="en-US" dirty="0" smtClean="0"/>
              <a:t>) = 2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	log(0.1) = log(10</a:t>
            </a:r>
            <a:r>
              <a:rPr lang="en-US" baseline="30000" dirty="0" smtClean="0"/>
              <a:t>-1</a:t>
            </a:r>
            <a:r>
              <a:rPr lang="en-US" dirty="0" smtClean="0"/>
              <a:t>) = -1</a:t>
            </a:r>
          </a:p>
          <a:p>
            <a:r>
              <a:rPr lang="en-US" dirty="0" smtClean="0"/>
              <a:t>Notice that 10</a:t>
            </a:r>
            <a:r>
              <a:rPr lang="en-US" baseline="30000" dirty="0" smtClean="0"/>
              <a:t>log(b)</a:t>
            </a:r>
            <a:r>
              <a:rPr lang="en-US" dirty="0" smtClean="0"/>
              <a:t> = b and log(10</a:t>
            </a:r>
            <a:r>
              <a:rPr lang="en-US" baseline="30000" dirty="0" smtClean="0"/>
              <a:t>b</a:t>
            </a:r>
            <a:r>
              <a:rPr lang="en-US" dirty="0" smtClean="0"/>
              <a:t>) =b.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98253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7512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351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Logarithms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Notice that we can only find the logarithm of positive numbers.</a:t>
            </a:r>
          </a:p>
          <a:p>
            <a:r>
              <a:rPr lang="en-US" dirty="0" smtClean="0"/>
              <a:t>What power of 10 is equal to -1?</a:t>
            </a:r>
          </a:p>
          <a:p>
            <a:r>
              <a:rPr lang="en-US" dirty="0" smtClean="0"/>
              <a:t>Here are some useful properties of logarithms.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       l</a:t>
            </a:r>
            <a:r>
              <a:rPr lang="en-US" dirty="0" smtClean="0"/>
              <a:t>og(</a:t>
            </a:r>
            <a:r>
              <a:rPr lang="en-US" dirty="0" err="1" smtClean="0"/>
              <a:t>ab</a:t>
            </a:r>
            <a:r>
              <a:rPr lang="en-US" dirty="0" smtClean="0"/>
              <a:t>) = log(a) + log(b)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        log(a/b) = log(a) – log(b)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              log(1/b) = -log(b)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                    log(1) = 0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log(</a:t>
            </a:r>
            <a:r>
              <a:rPr lang="en-US" dirty="0" err="1" smtClean="0"/>
              <a:t>b</a:t>
            </a:r>
            <a:r>
              <a:rPr lang="en-US" baseline="30000" dirty="0" err="1" smtClean="0"/>
              <a:t>a</a:t>
            </a:r>
            <a:r>
              <a:rPr lang="en-US" dirty="0" smtClean="0"/>
              <a:t>) = log((10</a:t>
            </a:r>
            <a:r>
              <a:rPr lang="en-US" baseline="30000" dirty="0" smtClean="0"/>
              <a:t>log(b)</a:t>
            </a:r>
            <a:r>
              <a:rPr lang="en-US" dirty="0" smtClean="0"/>
              <a:t>)</a:t>
            </a:r>
            <a:r>
              <a:rPr lang="en-US" baseline="30000" dirty="0" smtClean="0"/>
              <a:t>a</a:t>
            </a:r>
            <a:r>
              <a:rPr lang="en-US" dirty="0" smtClean="0"/>
              <a:t>) = log(10</a:t>
            </a:r>
            <a:r>
              <a:rPr lang="en-US" baseline="30000" dirty="0" smtClean="0"/>
              <a:t>a</a:t>
            </a:r>
            <a:r>
              <a:rPr lang="en-US" dirty="0" smtClean="0"/>
              <a:t> </a:t>
            </a:r>
            <a:r>
              <a:rPr lang="en-US" baseline="30000" dirty="0" smtClean="0"/>
              <a:t>log(b)</a:t>
            </a:r>
            <a:r>
              <a:rPr lang="en-US" dirty="0" smtClean="0"/>
              <a:t>) = a log(b)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0394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Logarithms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 we have an unknow</a:t>
            </a:r>
            <a:r>
              <a:rPr lang="en-US" dirty="0" smtClean="0"/>
              <a:t>n exponential function.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T = k(</a:t>
            </a:r>
            <a:r>
              <a:rPr lang="en-US" dirty="0" err="1" smtClean="0"/>
              <a:t>b</a:t>
            </a:r>
            <a:r>
              <a:rPr lang="en-US" baseline="30000" dirty="0" err="1"/>
              <a:t>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T is the temperature difference and t is the time.</a:t>
            </a:r>
          </a:p>
          <a:p>
            <a:r>
              <a:rPr lang="en-US" dirty="0"/>
              <a:t>W</a:t>
            </a:r>
            <a:r>
              <a:rPr lang="en-US" dirty="0" smtClean="0"/>
              <a:t>e want to find k and b.</a:t>
            </a:r>
          </a:p>
          <a:p>
            <a:r>
              <a:rPr lang="en-US" dirty="0" smtClean="0"/>
              <a:t>We can take the log of both sides.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log(T) = log(k(</a:t>
            </a:r>
            <a:r>
              <a:rPr lang="en-US" dirty="0" err="1" smtClean="0"/>
              <a:t>b</a:t>
            </a:r>
            <a:r>
              <a:rPr lang="en-US" baseline="30000" dirty="0" err="1"/>
              <a:t>t</a:t>
            </a:r>
            <a:r>
              <a:rPr lang="en-US" dirty="0" smtClean="0"/>
              <a:t>)) = log(k) + log(</a:t>
            </a:r>
            <a:r>
              <a:rPr lang="en-US" dirty="0" err="1" smtClean="0"/>
              <a:t>b</a:t>
            </a:r>
            <a:r>
              <a:rPr lang="en-US" baseline="30000" dirty="0" err="1"/>
              <a:t>t</a:t>
            </a:r>
            <a:r>
              <a:rPr lang="en-US" dirty="0" smtClean="0"/>
              <a:t>) = log(k) + t log(b)</a:t>
            </a:r>
          </a:p>
          <a:p>
            <a:r>
              <a:rPr lang="en-US" dirty="0" smtClean="0"/>
              <a:t>This is linear.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26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Logarithms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If we graph the time versus the log of the temperature we should be able </a:t>
            </a:r>
            <a:r>
              <a:rPr lang="en-US" dirty="0" smtClean="0"/>
              <a:t>to fit a line to it and find log(b) and log(k).</a:t>
            </a:r>
          </a:p>
          <a:p>
            <a:r>
              <a:rPr lang="en-US" dirty="0" smtClean="0"/>
              <a:t>From there it is not too hard to find b and k.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is not quite linear, but it is close.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1456773"/>
              </p:ext>
            </p:extLst>
          </p:nvPr>
        </p:nvGraphicFramePr>
        <p:xfrm>
          <a:off x="2286000" y="289781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6775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Exponential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The line we fit is y = -0.0018 x + 1.6761.</a:t>
            </a:r>
          </a:p>
          <a:p>
            <a:r>
              <a:rPr lang="en-US" dirty="0" smtClean="0"/>
              <a:t>We are trying to find b and k in log(T) = log(k) + t log(b).</a:t>
            </a:r>
          </a:p>
          <a:p>
            <a:r>
              <a:rPr lang="en-US" dirty="0" smtClean="0"/>
              <a:t>This means y = log(T), t = x,  log(k) = 1.6761, and  log(b) = -0.0018.</a:t>
            </a:r>
          </a:p>
          <a:p>
            <a:r>
              <a:rPr lang="en-US" dirty="0" smtClean="0"/>
              <a:t>Thus k = 10</a:t>
            </a:r>
            <a:r>
              <a:rPr lang="en-US" baseline="30000" dirty="0" smtClean="0"/>
              <a:t>1.6761</a:t>
            </a:r>
            <a:r>
              <a:rPr lang="en-US" dirty="0" smtClean="0"/>
              <a:t> = 46.44 and b = 10</a:t>
            </a:r>
            <a:r>
              <a:rPr lang="en-US" baseline="30000" dirty="0" smtClean="0"/>
              <a:t>-0.0018</a:t>
            </a:r>
            <a:r>
              <a:rPr lang="en-US" dirty="0" smtClean="0"/>
              <a:t> = 0.9959.</a:t>
            </a:r>
          </a:p>
          <a:p>
            <a:r>
              <a:rPr lang="en-US" dirty="0" smtClean="0"/>
              <a:t>This means our model of the temperature difference is</a:t>
            </a:r>
            <a:br>
              <a:rPr lang="en-US" dirty="0" smtClean="0"/>
            </a:br>
            <a:endParaRPr lang="en-US" dirty="0" smtClean="0"/>
          </a:p>
          <a:p>
            <a:pPr marL="228600" lvl="1" indent="0">
              <a:buNone/>
            </a:pPr>
            <a:r>
              <a:rPr lang="en-US" dirty="0" smtClean="0"/>
              <a:t>			T = 46.44(0.9959</a:t>
            </a:r>
            <a:r>
              <a:rPr lang="en-US" baseline="30000" dirty="0" smtClean="0"/>
              <a:t>t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8857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</a:t>
            </a:r>
            <a:r>
              <a:rPr lang="en-US" dirty="0" smtClean="0"/>
              <a:t>of</a:t>
            </a:r>
            <a:r>
              <a:rPr lang="en-US" dirty="0"/>
              <a:t> </a:t>
            </a:r>
            <a:r>
              <a:rPr lang="en-US" dirty="0" smtClean="0"/>
              <a:t>Time VS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Temperature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is a graph of the model and the measured </a:t>
            </a:r>
            <a:r>
              <a:rPr lang="en-US" dirty="0" smtClean="0"/>
              <a:t>temperature difference </a:t>
            </a:r>
            <a:r>
              <a:rPr lang="en-US" dirty="0" smtClean="0"/>
              <a:t>together.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430764"/>
              </p:ext>
            </p:extLst>
          </p:nvPr>
        </p:nvGraphicFramePr>
        <p:xfrm>
          <a:off x="1986313" y="30589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6556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Linear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Not Quadratic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things are not linear and not quadratic.</a:t>
            </a:r>
          </a:p>
          <a:p>
            <a:r>
              <a:rPr lang="en-US" dirty="0" smtClean="0"/>
              <a:t>Another common behavior is exponential.</a:t>
            </a:r>
          </a:p>
          <a:p>
            <a:r>
              <a:rPr lang="en-US" dirty="0" smtClean="0"/>
              <a:t>One example of this is temperature.</a:t>
            </a:r>
          </a:p>
          <a:p>
            <a:r>
              <a:rPr lang="en-US" dirty="0" smtClean="0"/>
              <a:t>Newton’s Law of cooling – the temperature of an object decays exponentially to the surrounding temperature.</a:t>
            </a:r>
          </a:p>
          <a:p>
            <a:r>
              <a:rPr lang="en-US" dirty="0" smtClean="0"/>
              <a:t>Interest in a bank account accumulates exponentially.</a:t>
            </a:r>
          </a:p>
          <a:p>
            <a:r>
              <a:rPr lang="en-US" dirty="0" smtClean="0"/>
              <a:t>Bacteria in a petri dish grow exponentially (unless constrained by some limitation).</a:t>
            </a:r>
          </a:p>
        </p:txBody>
      </p:sp>
    </p:spTree>
    <p:extLst>
      <p:ext uri="{BB962C8B-B14F-4D97-AF65-F5344CB8AC3E}">
        <p14:creationId xmlns:p14="http://schemas.microsoft.com/office/powerpoint/2010/main" val="647778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is (made up) data showing the amount of money in a bank account. Use the techniques of this module to come up with a mathematical model of the balance as a function of time.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197812"/>
              </p:ext>
            </p:extLst>
          </p:nvPr>
        </p:nvGraphicFramePr>
        <p:xfrm>
          <a:off x="2565766" y="3321951"/>
          <a:ext cx="4041604" cy="32359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20802"/>
                <a:gridCol w="20208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 (year)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Amount (dollars)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$1,040.00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$1,124.86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$1,216.65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$1,315.93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$1,423.31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$1,539.45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$1,665.07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6324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Functions</a:t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use a similar trick to find functions that have the form</a:t>
            </a:r>
            <a:br>
              <a:rPr lang="en-US" dirty="0" smtClean="0"/>
            </a:br>
            <a:endParaRPr lang="en-US" dirty="0" smtClean="0"/>
          </a:p>
          <a:p>
            <a:pPr marL="228600" lvl="1" indent="0">
              <a:buNone/>
            </a:pPr>
            <a:r>
              <a:rPr lang="en-US" dirty="0"/>
              <a:t>	</a:t>
            </a:r>
            <a:r>
              <a:rPr lang="en-US" dirty="0" smtClean="0"/>
              <a:t>		      y = </a:t>
            </a:r>
            <a:r>
              <a:rPr lang="en-US" dirty="0" err="1" smtClean="0"/>
              <a:t>ax</a:t>
            </a:r>
            <a:r>
              <a:rPr lang="en-US" baseline="30000" dirty="0" err="1" smtClean="0"/>
              <a:t>b</a:t>
            </a:r>
            <a:endParaRPr lang="en-US" baseline="30000" dirty="0" smtClean="0"/>
          </a:p>
          <a:p>
            <a:r>
              <a:rPr lang="en-US" dirty="0" smtClean="0"/>
              <a:t>This is a possibility with the Galileo project because friction and air resistance tend to be nonlinear.</a:t>
            </a:r>
          </a:p>
          <a:p>
            <a:r>
              <a:rPr lang="en-US" dirty="0" smtClean="0"/>
              <a:t>In this case we can again take the log of both sides.</a:t>
            </a:r>
            <a:br>
              <a:rPr lang="en-US" dirty="0" smtClean="0"/>
            </a:br>
            <a:r>
              <a:rPr lang="en-US" dirty="0"/>
              <a:t>l</a:t>
            </a:r>
            <a:r>
              <a:rPr lang="en-US" dirty="0" smtClean="0"/>
              <a:t>og(y) = log (</a:t>
            </a:r>
            <a:r>
              <a:rPr lang="en-US" dirty="0" err="1" smtClean="0"/>
              <a:t>ax</a:t>
            </a:r>
            <a:r>
              <a:rPr lang="en-US" baseline="30000" dirty="0" err="1" smtClean="0"/>
              <a:t>b</a:t>
            </a:r>
            <a:r>
              <a:rPr lang="en-US" dirty="0" smtClean="0"/>
              <a:t>) = log(a) + log(</a:t>
            </a:r>
            <a:r>
              <a:rPr lang="en-US" dirty="0" err="1" smtClean="0"/>
              <a:t>x</a:t>
            </a:r>
            <a:r>
              <a:rPr lang="en-US" baseline="30000" dirty="0" err="1" smtClean="0"/>
              <a:t>b</a:t>
            </a:r>
            <a:r>
              <a:rPr lang="en-US" dirty="0" smtClean="0"/>
              <a:t>) = log(a) + b log(x)</a:t>
            </a:r>
          </a:p>
          <a:p>
            <a:r>
              <a:rPr lang="en-US" dirty="0" smtClean="0"/>
              <a:t>If we graph log(y) versus log(x) we should be able to fit a 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632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Suppose we have a function with the form A = </a:t>
            </a:r>
            <a:r>
              <a:rPr lang="en-US" dirty="0" err="1" smtClean="0"/>
              <a:t>at</a:t>
            </a:r>
            <a:r>
              <a:rPr lang="en-US" baseline="30000" dirty="0" err="1" smtClean="0"/>
              <a:t>b</a:t>
            </a:r>
            <a:r>
              <a:rPr lang="en-US" dirty="0" smtClean="0"/>
              <a:t> that was used to produce the following table of values.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112968"/>
              </p:ext>
            </p:extLst>
          </p:nvPr>
        </p:nvGraphicFramePr>
        <p:xfrm>
          <a:off x="2480142" y="2724009"/>
          <a:ext cx="3584938" cy="3337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92469"/>
                <a:gridCol w="1792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10.76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21.88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53.50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73.61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96.40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121.77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4065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Logarithms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Applying the log function to both A and t we get the following values.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720067"/>
              </p:ext>
            </p:extLst>
          </p:nvPr>
        </p:nvGraphicFramePr>
        <p:xfrm>
          <a:off x="2480142" y="2724009"/>
          <a:ext cx="3584938" cy="3337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92469"/>
                <a:gridCol w="1792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log(A)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log(t)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1.34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546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and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Fitting a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graph this data and fit a line.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7608953"/>
              </p:ext>
            </p:extLst>
          </p:nvPr>
        </p:nvGraphicFramePr>
        <p:xfrm>
          <a:off x="2286000" y="27423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9645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Exponential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The line we fit is y = 1.75 x + 1.5051.</a:t>
            </a:r>
          </a:p>
          <a:p>
            <a:r>
              <a:rPr lang="en-US" dirty="0" smtClean="0"/>
              <a:t>We are trying to find b and k in log(A) = log(a) + </a:t>
            </a:r>
            <a:r>
              <a:rPr lang="en-US" dirty="0" smtClean="0"/>
              <a:t>b </a:t>
            </a:r>
            <a:r>
              <a:rPr lang="en-US" dirty="0" smtClean="0"/>
              <a:t>log(t).</a:t>
            </a:r>
          </a:p>
          <a:p>
            <a:r>
              <a:rPr lang="en-US" dirty="0" smtClean="0"/>
              <a:t>This means y = log(A), x = log(t),  log(a) = 0.5051, and  b = 1.75.</a:t>
            </a:r>
          </a:p>
          <a:p>
            <a:r>
              <a:rPr lang="en-US" dirty="0" smtClean="0"/>
              <a:t>Thus a = 10</a:t>
            </a:r>
            <a:r>
              <a:rPr lang="en-US" baseline="30000" dirty="0"/>
              <a:t>0</a:t>
            </a:r>
            <a:r>
              <a:rPr lang="en-US" baseline="30000" dirty="0" smtClean="0"/>
              <a:t>.5051</a:t>
            </a:r>
            <a:r>
              <a:rPr lang="en-US" dirty="0" smtClean="0"/>
              <a:t> = 3.2.</a:t>
            </a:r>
          </a:p>
          <a:p>
            <a:r>
              <a:rPr lang="en-US" dirty="0" smtClean="0"/>
              <a:t>This means function is</a:t>
            </a:r>
            <a:br>
              <a:rPr lang="en-US" dirty="0" smtClean="0"/>
            </a:br>
            <a:endParaRPr lang="en-US" dirty="0" smtClean="0"/>
          </a:p>
          <a:p>
            <a:pPr marL="228600" lvl="1" indent="0">
              <a:buNone/>
            </a:pPr>
            <a:r>
              <a:rPr lang="en-US" dirty="0" smtClean="0"/>
              <a:t>			A = 3.2t</a:t>
            </a:r>
            <a:r>
              <a:rPr lang="en-US" baseline="30000" dirty="0" smtClean="0"/>
              <a:t>1.75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2637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is (made up) data showing the distance an object has fallen as a function of time. Use the techniques of this module to come up with a mathematical model of the balance as a function of time.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952439"/>
              </p:ext>
            </p:extLst>
          </p:nvPr>
        </p:nvGraphicFramePr>
        <p:xfrm>
          <a:off x="2565766" y="3321951"/>
          <a:ext cx="4041604" cy="3337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20802"/>
                <a:gridCol w="20208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 (sec)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Distance (m)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13.86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25.46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39.20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54.78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72.01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90.75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110.87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46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</a:t>
            </a:r>
            <a:r>
              <a:rPr lang="en-US" b="1" dirty="0" smtClean="0"/>
              <a:t>exponential function </a:t>
            </a:r>
            <a:r>
              <a:rPr lang="en-US" dirty="0" smtClean="0"/>
              <a:t>can be written in the form</a:t>
            </a:r>
            <a:br>
              <a:rPr lang="en-US" dirty="0" smtClean="0"/>
            </a:br>
            <a:r>
              <a:rPr lang="en-US" dirty="0" smtClean="0"/>
              <a:t>			f(x) = k(</a:t>
            </a: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r>
              <a:rPr lang="en-US" dirty="0" smtClean="0"/>
              <a:t>)</a:t>
            </a:r>
          </a:p>
          <a:p>
            <a:r>
              <a:rPr lang="en-US" dirty="0" smtClean="0"/>
              <a:t>Here b is called the </a:t>
            </a:r>
            <a:r>
              <a:rPr lang="en-US" b="1" dirty="0" smtClean="0"/>
              <a:t>base</a:t>
            </a:r>
            <a:r>
              <a:rPr lang="en-US" dirty="0" smtClean="0"/>
              <a:t> and b &gt; 0 and b ≠ 1.</a:t>
            </a:r>
          </a:p>
          <a:p>
            <a:r>
              <a:rPr lang="en-US" dirty="0" smtClean="0"/>
              <a:t>Example: Suppose f(x) = 2</a:t>
            </a:r>
            <a:r>
              <a:rPr lang="en-US" baseline="30000" dirty="0" smtClean="0"/>
              <a:t>x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234098"/>
              </p:ext>
            </p:extLst>
          </p:nvPr>
        </p:nvGraphicFramePr>
        <p:xfrm>
          <a:off x="2672326" y="3949637"/>
          <a:ext cx="3792336" cy="22250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96168"/>
                <a:gridCol w="1896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f(x)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285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 of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Exponential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compare the graph of f(x) = 2</a:t>
            </a:r>
            <a:r>
              <a:rPr lang="en-US" baseline="30000" dirty="0" smtClean="0"/>
              <a:t>x</a:t>
            </a:r>
            <a:r>
              <a:rPr lang="en-US" dirty="0" smtClean="0"/>
              <a:t> and g(x) = x</a:t>
            </a:r>
            <a:r>
              <a:rPr lang="en-US" baseline="30000" dirty="0" smtClean="0"/>
              <a:t>2.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416" y="2624415"/>
            <a:ext cx="3666195" cy="350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4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base is less than on then we have </a:t>
            </a:r>
            <a:r>
              <a:rPr lang="en-US" b="1" dirty="0" smtClean="0"/>
              <a:t>exponential decay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Example:  y = 2 (1/2)</a:t>
            </a:r>
            <a:r>
              <a:rPr lang="en-US" baseline="30000" dirty="0" smtClean="0"/>
              <a:t>x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004729"/>
              </p:ext>
            </p:extLst>
          </p:nvPr>
        </p:nvGraphicFramePr>
        <p:xfrm>
          <a:off x="2594309" y="3309035"/>
          <a:ext cx="3713374" cy="22250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56687"/>
                <a:gridCol w="18566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07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55096"/>
            <a:ext cx="7556313" cy="5051297"/>
          </a:xfrm>
        </p:spPr>
        <p:txBody>
          <a:bodyPr>
            <a:normAutofit/>
          </a:bodyPr>
          <a:lstStyle/>
          <a:p>
            <a:r>
              <a:rPr lang="en-US" dirty="0" smtClean="0"/>
              <a:t>The graph of y = 2 (1/2)</a:t>
            </a:r>
            <a:r>
              <a:rPr lang="en-US" baseline="30000" dirty="0" smtClean="0"/>
              <a:t>x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207" y="2464193"/>
            <a:ext cx="3848997" cy="371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500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are some useful properties of exponents functions.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</a:t>
            </a:r>
            <a:r>
              <a:rPr lang="en-US" dirty="0" smtClean="0"/>
              <a:t>(a</a:t>
            </a:r>
            <a:r>
              <a:rPr lang="en-US" baseline="30000" dirty="0" smtClean="0"/>
              <a:t>x</a:t>
            </a:r>
            <a:r>
              <a:rPr lang="en-US" dirty="0" smtClean="0"/>
              <a:t>) (a</a:t>
            </a:r>
            <a:r>
              <a:rPr lang="en-US" baseline="30000" dirty="0" smtClean="0"/>
              <a:t>y</a:t>
            </a:r>
            <a:r>
              <a:rPr lang="en-US" dirty="0" smtClean="0"/>
              <a:t>) = </a:t>
            </a:r>
            <a:r>
              <a:rPr lang="en-US" dirty="0" err="1" smtClean="0"/>
              <a:t>a</a:t>
            </a:r>
            <a:r>
              <a:rPr lang="en-US" baseline="30000" dirty="0" err="1" smtClean="0"/>
              <a:t>x+y</a:t>
            </a:r>
            <a:r>
              <a:rPr lang="en-US" baseline="30000" dirty="0"/>
              <a:t/>
            </a:r>
            <a:br>
              <a:rPr lang="en-US" baseline="30000" dirty="0"/>
            </a:b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baseline="30000" dirty="0" smtClean="0"/>
              <a:t>				</a:t>
            </a:r>
            <a:r>
              <a:rPr lang="en-US" dirty="0" smtClean="0"/>
              <a:t>(a</a:t>
            </a:r>
            <a:r>
              <a:rPr lang="en-US" baseline="30000" dirty="0" smtClean="0"/>
              <a:t>x</a:t>
            </a:r>
            <a:r>
              <a:rPr lang="en-US" dirty="0" smtClean="0"/>
              <a:t>)/(a</a:t>
            </a:r>
            <a:r>
              <a:rPr lang="en-US" baseline="30000" dirty="0" smtClean="0"/>
              <a:t>y</a:t>
            </a:r>
            <a:r>
              <a:rPr lang="en-US" dirty="0" smtClean="0"/>
              <a:t>) = a</a:t>
            </a:r>
            <a:r>
              <a:rPr lang="en-US" baseline="30000" dirty="0" smtClean="0"/>
              <a:t>x-y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    a</a:t>
            </a:r>
            <a:r>
              <a:rPr lang="en-US" baseline="30000" dirty="0" smtClean="0"/>
              <a:t>-x</a:t>
            </a:r>
            <a:r>
              <a:rPr lang="en-US" dirty="0"/>
              <a:t> </a:t>
            </a:r>
            <a:r>
              <a:rPr lang="en-US" dirty="0" smtClean="0"/>
              <a:t>= 1/(a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        a</a:t>
            </a:r>
            <a:r>
              <a:rPr lang="en-US" baseline="30000" dirty="0" smtClean="0"/>
              <a:t>0</a:t>
            </a:r>
            <a:r>
              <a:rPr lang="en-US" dirty="0" smtClean="0"/>
              <a:t> = 1</a:t>
            </a:r>
            <a:br>
              <a:rPr lang="en-US" dirty="0" smtClean="0"/>
            </a:br>
            <a:r>
              <a:rPr lang="en-US" dirty="0" smtClean="0"/>
              <a:t>			</a:t>
            </a:r>
            <a:br>
              <a:rPr lang="en-US" dirty="0" smtClean="0"/>
            </a:br>
            <a:r>
              <a:rPr lang="en-US" dirty="0" smtClean="0"/>
              <a:t>			     (a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  <a:r>
              <a:rPr lang="en-US" baseline="30000" dirty="0" smtClean="0"/>
              <a:t>y</a:t>
            </a:r>
            <a:r>
              <a:rPr lang="en-US" dirty="0" smtClean="0"/>
              <a:t> = </a:t>
            </a:r>
            <a:r>
              <a:rPr lang="en-US" dirty="0" err="1" smtClean="0"/>
              <a:t>a</a:t>
            </a:r>
            <a:r>
              <a:rPr lang="en-US" baseline="30000" dirty="0" err="1" smtClean="0"/>
              <a:t>xy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62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 of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24609"/>
            <a:ext cx="7556313" cy="4710557"/>
          </a:xfrm>
        </p:spPr>
        <p:txBody>
          <a:bodyPr>
            <a:normAutofit/>
          </a:bodyPr>
          <a:lstStyle/>
          <a:p>
            <a:r>
              <a:rPr lang="en-US" dirty="0" smtClean="0"/>
              <a:t>One problem that you can run into with an experiment to demonstrate Newton’s law of cooling is that the surrounding temperature </a:t>
            </a:r>
            <a:r>
              <a:rPr lang="en-US" dirty="0" smtClean="0"/>
              <a:t>often changes.</a:t>
            </a:r>
          </a:p>
          <a:p>
            <a:pPr lvl="1"/>
            <a:r>
              <a:rPr lang="en-US" dirty="0" smtClean="0"/>
              <a:t>If you put a hot pan of water on a counter, the counter warms up.</a:t>
            </a:r>
          </a:p>
          <a:p>
            <a:pPr lvl="1"/>
            <a:r>
              <a:rPr lang="en-US" dirty="0" smtClean="0"/>
              <a:t>If you put ice in a bucket of water, the water cools down.</a:t>
            </a:r>
          </a:p>
          <a:p>
            <a:r>
              <a:rPr lang="en-US" dirty="0" smtClean="0"/>
              <a:t>To deal with this you can use two Temperature Sensors, one for the object and one for its surroundings.</a:t>
            </a:r>
          </a:p>
          <a:p>
            <a:r>
              <a:rPr lang="en-US" dirty="0" smtClean="0"/>
              <a:t>In the following experiment a hot pan of water was place inside a larger bowl of cool water.</a:t>
            </a:r>
          </a:p>
          <a:p>
            <a:r>
              <a:rPr lang="en-US" dirty="0" smtClean="0"/>
              <a:t>The temperature in both the bowl and the pan were measured once a minute.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89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 of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Cooling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431" b="8431"/>
          <a:stretch>
            <a:fillRect/>
          </a:stretch>
        </p:blipFill>
        <p:spPr>
          <a:xfrm>
            <a:off x="498475" y="1824038"/>
            <a:ext cx="7556500" cy="4711700"/>
          </a:xfrm>
        </p:spPr>
      </p:pic>
    </p:spTree>
    <p:extLst>
      <p:ext uri="{BB962C8B-B14F-4D97-AF65-F5344CB8AC3E}">
        <p14:creationId xmlns:p14="http://schemas.microsoft.com/office/powerpoint/2010/main" val="3876807790"/>
      </p:ext>
    </p:extLst>
  </p:cSld>
  <p:clrMapOvr>
    <a:masterClrMapping/>
  </p:clrMapOvr>
</p:sld>
</file>

<file path=ppt/theme/theme1.xml><?xml version="1.0" encoding="utf-8"?>
<a:theme xmlns:a="http://schemas.openxmlformats.org/drawingml/2006/main" name="Math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Math.thmx</Template>
  <TotalTime>4645</TotalTime>
  <Words>1134</Words>
  <Application>Microsoft Macintosh PowerPoint</Application>
  <PresentationFormat>On-screen Show (4:3)</PresentationFormat>
  <Paragraphs>327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Math</vt:lpstr>
      <vt:lpstr>Equation</vt:lpstr>
      <vt:lpstr>Math Module 5</vt:lpstr>
      <vt:lpstr>Not Linear  Not Quadratic</vt:lpstr>
      <vt:lpstr>Exponential  Functions</vt:lpstr>
      <vt:lpstr>Graphs of   Exponential Functions</vt:lpstr>
      <vt:lpstr>Exponential  Decay</vt:lpstr>
      <vt:lpstr>Exponential  Decay</vt:lpstr>
      <vt:lpstr>Properties of  Exponents</vt:lpstr>
      <vt:lpstr>Newton’s Law of  Cooling</vt:lpstr>
      <vt:lpstr>Newton’s Law of  Cooling</vt:lpstr>
      <vt:lpstr>Cooling  Data</vt:lpstr>
      <vt:lpstr>Temperature  Data</vt:lpstr>
      <vt:lpstr>Difference in  Temperature</vt:lpstr>
      <vt:lpstr>Difference in  Temperature</vt:lpstr>
      <vt:lpstr>Logarithms</vt:lpstr>
      <vt:lpstr>Properties of  Logarithms</vt:lpstr>
      <vt:lpstr>Using  Logarithms</vt:lpstr>
      <vt:lpstr>Using  Logarithms</vt:lpstr>
      <vt:lpstr>Finding the   Exponential</vt:lpstr>
      <vt:lpstr>Model of Time VS  Temperature Difference</vt:lpstr>
      <vt:lpstr>Activity</vt:lpstr>
      <vt:lpstr>Power  Functions  </vt:lpstr>
      <vt:lpstr>Power  Functions</vt:lpstr>
      <vt:lpstr>Apply  Logarithms</vt:lpstr>
      <vt:lpstr>Graphing and  Fitting a Line</vt:lpstr>
      <vt:lpstr>Finding the   Exponential</vt:lpstr>
      <vt:lpstr>Activity</vt:lpstr>
    </vt:vector>
  </TitlesOfParts>
  <Company>Carson-Newman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Module 1</dc:title>
  <dc:creator>Henry Suters</dc:creator>
  <cp:lastModifiedBy>Henry Suters</cp:lastModifiedBy>
  <cp:revision>82</cp:revision>
  <dcterms:created xsi:type="dcterms:W3CDTF">2016-06-03T18:47:40Z</dcterms:created>
  <dcterms:modified xsi:type="dcterms:W3CDTF">2016-06-09T19:33:30Z</dcterms:modified>
</cp:coreProperties>
</file>