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3"/>
  </p:notesMasterIdLst>
  <p:handoutMasterIdLst>
    <p:handoutMasterId r:id="rId34"/>
  </p:handoutMasterIdLst>
  <p:sldIdLst>
    <p:sldId id="302" r:id="rId2"/>
    <p:sldId id="306" r:id="rId3"/>
    <p:sldId id="307" r:id="rId4"/>
    <p:sldId id="308" r:id="rId5"/>
    <p:sldId id="309" r:id="rId6"/>
    <p:sldId id="310" r:id="rId7"/>
    <p:sldId id="311" r:id="rId8"/>
    <p:sldId id="315" r:id="rId9"/>
    <p:sldId id="316" r:id="rId10"/>
    <p:sldId id="317" r:id="rId11"/>
    <p:sldId id="319" r:id="rId12"/>
    <p:sldId id="320" r:id="rId13"/>
    <p:sldId id="351" r:id="rId14"/>
    <p:sldId id="352" r:id="rId15"/>
    <p:sldId id="355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59" r:id="rId25"/>
    <p:sldId id="360" r:id="rId26"/>
    <p:sldId id="362" r:id="rId27"/>
    <p:sldId id="340" r:id="rId28"/>
    <p:sldId id="363" r:id="rId29"/>
    <p:sldId id="341" r:id="rId30"/>
    <p:sldId id="342" r:id="rId31"/>
    <p:sldId id="344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5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5C8BDF1F-1C9C-6F43-9BBA-483EE5295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97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4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cs typeface="Times New Roman" charset="0"/>
              </a:defRPr>
            </a:lvl1pPr>
          </a:lstStyle>
          <a:p>
            <a:pPr>
              <a:defRPr/>
            </a:pPr>
            <a:fld id="{AD7FEAB4-BF20-ED4F-9698-CE39610D8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2226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Times New Roman" charset="0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/>
              <a:t>Python Programming, 2/e</a:t>
            </a: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31F471A-A0B6-AB4E-BC44-77941D9F17EB}" type="slidenum">
              <a:rPr lang="en-US" sz="1300"/>
              <a:pPr eaLnBrk="1" hangingPunct="1"/>
              <a:t>1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r>
              <a:rPr lang="en-US" dirty="0" smtClean="0"/>
              <a:t>What is a computer?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r>
              <a:rPr lang="en-US" dirty="0" smtClean="0"/>
              <a:t>What is a computer Program?</a:t>
            </a:r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073" y="225210"/>
            <a:ext cx="5011727" cy="23460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3126" y="3886200"/>
            <a:ext cx="69543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D8139-37AE-9F45-B6ED-03983B226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3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B7EAC-A247-9447-B55F-CF95194D2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01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A4E9C-F171-644E-AC36-D6BB378A7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7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22842-6268-C247-A4CD-F23CBC575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0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05B67-7FA6-C249-BD4A-3904983E6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7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E00DF-3FC2-BA42-82DB-AC7E65CDE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9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D651-1545-9A44-AC62-10E58142E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2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A4036-6A96-4F4C-801D-B633D2C1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1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E513-240A-0847-8863-111505CBE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DB64-CC7E-FB4B-9CE9-216C24E29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0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8436-5FD5-5B46-BFBF-E82F19FF7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0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107950"/>
            <a:ext cx="67818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Python Programming, 2/e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Times New Roman" charset="0"/>
              </a:defRPr>
            </a:lvl1pPr>
          </a:lstStyle>
          <a:p>
            <a:pPr>
              <a:defRPr/>
            </a:pPr>
            <a:fld id="{3372D0E7-343C-0E4C-95E5-D2C7407C2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75063" y="225425"/>
            <a:ext cx="5011737" cy="2346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j-ea"/>
                <a:cs typeface="Times New Roman" charset="0"/>
              </a:rPr>
              <a:t>Python </a:t>
            </a:r>
            <a:r>
              <a:rPr lang="en-US" dirty="0" smtClean="0">
                <a:latin typeface="Tahoma" charset="0"/>
                <a:ea typeface="+mj-ea"/>
                <a:cs typeface="Times New Roman" charset="0"/>
              </a:rPr>
              <a:t>Programming</a:t>
            </a:r>
            <a:r>
              <a:rPr lang="en-US" dirty="0">
                <a:latin typeface="Tahoma" charset="0"/>
                <a:ea typeface="+mj-ea"/>
                <a:cs typeface="Times New Roman" charset="0"/>
              </a:rPr>
              <a:t/>
            </a:r>
            <a:br>
              <a:rPr lang="en-US" dirty="0">
                <a:latin typeface="Tahoma" charset="0"/>
                <a:ea typeface="+mj-ea"/>
                <a:cs typeface="Times New Roman" charset="0"/>
              </a:rPr>
            </a:br>
            <a:endParaRPr lang="en-US" dirty="0">
              <a:latin typeface="Tahoma" charset="0"/>
              <a:ea typeface="+mj-ea"/>
              <a:cs typeface="Times New Roman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53340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 smtClean="0">
                <a:latin typeface="Tahoma" charset="0"/>
                <a:ea typeface="+mn-ea"/>
                <a:cs typeface="Times New Roman" charset="0"/>
              </a:rPr>
              <a:t>Module </a:t>
            </a:r>
            <a:r>
              <a:rPr lang="en-US" dirty="0">
                <a:latin typeface="Tahoma" charset="0"/>
                <a:ea typeface="+mn-ea"/>
                <a:cs typeface="Times New Roman" charset="0"/>
              </a:rPr>
              <a:t>1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dirty="0">
                <a:latin typeface="Tahoma" charset="0"/>
                <a:ea typeface="+mn-ea"/>
                <a:cs typeface="Times New Roman" charset="0"/>
              </a:rPr>
              <a:t>Computers and Programs</a:t>
            </a:r>
          </a:p>
        </p:txBody>
      </p:sp>
      <p:sp>
        <p:nvSpPr>
          <p:cNvPr id="15363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2"/>
                </a:solidFill>
              </a:rPr>
              <a:t>Python Programming, 2/e</a:t>
            </a:r>
          </a:p>
        </p:txBody>
      </p:sp>
      <p:sp>
        <p:nvSpPr>
          <p:cNvPr id="15364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22D6AD7-C2C0-8D4B-BD98-8FBB8F7C539D}" type="slidenum">
              <a:rPr 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Hardware Basics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Input devices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Information is passed to the computer through keyboards, </a:t>
            </a:r>
            <a:r>
              <a:rPr lang="en-GB" dirty="0" smtClean="0">
                <a:latin typeface="Tahoma" charset="0"/>
                <a:cs typeface="Times New Roman" charset="0"/>
              </a:rPr>
              <a:t>track pads, sensors, </a:t>
            </a:r>
            <a:r>
              <a:rPr lang="en-GB" dirty="0">
                <a:latin typeface="Tahoma" charset="0"/>
                <a:cs typeface="Times New Roman" charset="0"/>
              </a:rPr>
              <a:t>etc.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Output devices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Processed information is presented to the user through the monitor, printer, etc</a:t>
            </a:r>
            <a:r>
              <a:rPr lang="en-GB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Output can also be through the activation of devices like motors, speakers, etc.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B5B5516B-67A3-7548-9215-7C5C6B400278}" type="slidenum">
              <a:rPr lang="en-US" sz="1400"/>
              <a:pPr eaLnBrk="1" hangingPunct="1"/>
              <a:t>10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Programming Languages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808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Natural language has ambiguity and </a:t>
            </a:r>
            <a:r>
              <a:rPr lang="en-GB" dirty="0" smtClean="0">
                <a:latin typeface="Tahoma" charset="0"/>
                <a:cs typeface="Times New Roman" charset="0"/>
              </a:rPr>
              <a:t>this imprecision creates problems </a:t>
            </a:r>
            <a:r>
              <a:rPr lang="en-GB" dirty="0">
                <a:latin typeface="Tahoma" charset="0"/>
                <a:cs typeface="Times New Roman" charset="0"/>
              </a:rPr>
              <a:t>when used to describe complex algorithms.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Programs </a:t>
            </a:r>
            <a:r>
              <a:rPr lang="en-GB" dirty="0" smtClean="0">
                <a:latin typeface="Tahoma" charset="0"/>
                <a:cs typeface="Times New Roman" charset="0"/>
              </a:rPr>
              <a:t>are expressed </a:t>
            </a:r>
            <a:r>
              <a:rPr lang="en-GB" dirty="0">
                <a:latin typeface="Tahoma" charset="0"/>
                <a:cs typeface="Times New Roman" charset="0"/>
              </a:rPr>
              <a:t>in an </a:t>
            </a:r>
            <a:r>
              <a:rPr lang="en-GB" dirty="0" smtClean="0">
                <a:latin typeface="Tahoma" charset="0"/>
                <a:cs typeface="Times New Roman" charset="0"/>
              </a:rPr>
              <a:t>unambiguous, </a:t>
            </a:r>
            <a:r>
              <a:rPr lang="en-GB" dirty="0">
                <a:latin typeface="Tahoma" charset="0"/>
                <a:cs typeface="Times New Roman" charset="0"/>
              </a:rPr>
              <a:t>precise way using </a:t>
            </a:r>
            <a:r>
              <a:rPr lang="en-GB" i="1" dirty="0">
                <a:latin typeface="Tahoma" charset="0"/>
                <a:cs typeface="Times New Roman" charset="0"/>
              </a:rPr>
              <a:t>programming languages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Every structure in programming language has a precise form, called its </a:t>
            </a:r>
            <a:r>
              <a:rPr lang="en-GB" i="1" dirty="0" smtClean="0">
                <a:latin typeface="Tahoma" charset="0"/>
                <a:cs typeface="Times New Roman" charset="0"/>
              </a:rPr>
              <a:t>syntax.</a:t>
            </a:r>
            <a:endParaRPr lang="en-GB" i="1" dirty="0">
              <a:latin typeface="Tahoma" charset="0"/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Every structure in programming language has a precise meaning, called its </a:t>
            </a:r>
            <a:r>
              <a:rPr lang="en-GB" i="1" dirty="0">
                <a:latin typeface="Tahoma" charset="0"/>
                <a:cs typeface="Times New Roman" charset="0"/>
              </a:rPr>
              <a:t>semantics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B8B049C4-CE8E-A24E-9BC8-5F9BD34E54C6}" type="slidenum">
              <a:rPr lang="en-US" sz="1400"/>
              <a:pPr eaLnBrk="1" hangingPunct="1"/>
              <a:t>11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Programming Languages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Programming </a:t>
            </a:r>
            <a:r>
              <a:rPr lang="en-GB" dirty="0" smtClean="0">
                <a:latin typeface="Tahoma" charset="0"/>
                <a:cs typeface="Times New Roman" charset="0"/>
              </a:rPr>
              <a:t>languages are </a:t>
            </a:r>
            <a:r>
              <a:rPr lang="en-GB" dirty="0">
                <a:latin typeface="Tahoma" charset="0"/>
                <a:cs typeface="Times New Roman" charset="0"/>
              </a:rPr>
              <a:t>like a code for writing the instructions the computer will follow.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Programmers will often refer to their program as </a:t>
            </a:r>
            <a:r>
              <a:rPr lang="en-GB" i="1" dirty="0">
                <a:latin typeface="Tahoma" charset="0"/>
                <a:cs typeface="Times New Roman" charset="0"/>
              </a:rPr>
              <a:t>computer code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The p</a:t>
            </a:r>
            <a:r>
              <a:rPr lang="en-GB" dirty="0" smtClean="0">
                <a:latin typeface="Tahoma" charset="0"/>
                <a:cs typeface="Times New Roman" charset="0"/>
              </a:rPr>
              <a:t>rocess </a:t>
            </a:r>
            <a:r>
              <a:rPr lang="en-GB" dirty="0">
                <a:latin typeface="Tahoma" charset="0"/>
                <a:cs typeface="Times New Roman" charset="0"/>
              </a:rPr>
              <a:t>of writing an algorithm in a programming </a:t>
            </a:r>
            <a:r>
              <a:rPr lang="en-GB" dirty="0" smtClean="0">
                <a:latin typeface="Tahoma" charset="0"/>
                <a:cs typeface="Times New Roman" charset="0"/>
              </a:rPr>
              <a:t>language is </a:t>
            </a:r>
            <a:r>
              <a:rPr lang="en-GB" dirty="0">
                <a:latin typeface="Tahoma" charset="0"/>
                <a:cs typeface="Times New Roman" charset="0"/>
              </a:rPr>
              <a:t>often called </a:t>
            </a:r>
            <a:r>
              <a:rPr lang="en-GB" i="1" dirty="0">
                <a:latin typeface="Tahoma" charset="0"/>
                <a:cs typeface="Times New Roman" charset="0"/>
              </a:rPr>
              <a:t>coding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E024DE-9D62-0246-8A61-BD2CAEB6D30C}" type="slidenum">
              <a:rPr lang="en-US" sz="1400"/>
              <a:pPr eaLnBrk="1" hangingPunct="1"/>
              <a:t>12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Why Python?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306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F</a:t>
            </a:r>
            <a:r>
              <a:rPr lang="en-GB" dirty="0" smtClean="0">
                <a:latin typeface="Tahoma" charset="0"/>
                <a:cs typeface="Times New Roman" charset="0"/>
              </a:rPr>
              <a:t>lexible </a:t>
            </a:r>
            <a:r>
              <a:rPr lang="en-GB" dirty="0">
                <a:latin typeface="Tahoma" charset="0"/>
                <a:cs typeface="Times New Roman" charset="0"/>
              </a:rPr>
              <a:t>and portable.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Relatively easy to learn as a first language</a:t>
            </a:r>
            <a:r>
              <a:rPr lang="en-GB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Interactive mode allows quick testing of </a:t>
            </a:r>
            <a:r>
              <a:rPr lang="en-GB" dirty="0" smtClean="0">
                <a:latin typeface="Tahoma" charset="0"/>
                <a:cs typeface="Times New Roman" charset="0"/>
              </a:rPr>
              <a:t>concepts.</a:t>
            </a:r>
            <a:endParaRPr lang="en-GB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Commonly </a:t>
            </a:r>
            <a:r>
              <a:rPr lang="en-GB" dirty="0">
                <a:latin typeface="Tahoma" charset="0"/>
                <a:cs typeface="Times New Roman" charset="0"/>
              </a:rPr>
              <a:t>used in </a:t>
            </a:r>
            <a:r>
              <a:rPr lang="en-GB" dirty="0" smtClean="0">
                <a:latin typeface="Tahoma" charset="0"/>
                <a:cs typeface="Times New Roman" charset="0"/>
              </a:rPr>
              <a:t>industry.</a:t>
            </a:r>
            <a:endParaRPr lang="en-GB" dirty="0">
              <a:latin typeface="Tahoma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3617156-5F3A-3F49-AD3D-ED97CCD35046}" type="slidenum">
              <a:rPr lang="en-US" sz="1400"/>
              <a:pPr eaLnBrk="1" hangingPunct="1"/>
              <a:t>13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Why Not Python?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306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Relatively slow.</a:t>
            </a:r>
            <a:endParaRPr lang="en-GB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Doesn’t have all the feature of more complex </a:t>
            </a:r>
            <a:r>
              <a:rPr lang="en-GB" dirty="0" smtClean="0">
                <a:latin typeface="Tahoma" charset="0"/>
                <a:cs typeface="Times New Roman" charset="0"/>
              </a:rPr>
              <a:t>languages.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3CEE80AD-C8A4-E041-9E20-7A16BEA4A3C7}" type="slidenum">
              <a:rPr lang="en-US" sz="1400"/>
              <a:pPr eaLnBrk="1" hangingPunct="1"/>
              <a:t>14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>
                <a:latin typeface="Tahoma" charset="0"/>
                <a:cs typeface="Times New Roman" charset="0"/>
              </a:rPr>
              <a:t>IDLE: Integrated Development Environment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306888"/>
          </a:xfrm>
        </p:spPr>
        <p:txBody>
          <a:bodyPr/>
          <a:lstStyle/>
          <a:p>
            <a:pPr marL="514350" indent="-457200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Python comes with the IDLE Integrated Development Environment where we will write and run our </a:t>
            </a:r>
            <a:r>
              <a:rPr lang="en-GB" dirty="0" smtClean="0">
                <a:latin typeface="Tahoma" charset="0"/>
                <a:cs typeface="Times New Roman" charset="0"/>
              </a:rPr>
              <a:t>code.</a:t>
            </a:r>
            <a:endParaRPr lang="en-GB" dirty="0">
              <a:latin typeface="Tahoma" charset="0"/>
              <a:cs typeface="Times New Roman" charset="0"/>
            </a:endParaRPr>
          </a:p>
          <a:p>
            <a:pPr marL="514350" indent="-457200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Run the IDLE program that is part of the Python </a:t>
            </a:r>
            <a:r>
              <a:rPr lang="en-GB" dirty="0" smtClean="0">
                <a:latin typeface="Tahoma" charset="0"/>
                <a:cs typeface="Times New Roman" charset="0"/>
              </a:rPr>
              <a:t>package.</a:t>
            </a:r>
          </a:p>
          <a:p>
            <a:pPr marL="514350" indent="-457200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 smtClean="0">
              <a:latin typeface="Tahoma" charset="0"/>
              <a:cs typeface="Times New Roman" charset="0"/>
            </a:endParaRPr>
          </a:p>
          <a:p>
            <a:pPr marL="57150" indent="0" eaLnBrk="1" hangingPunct="1">
              <a:lnSpc>
                <a:spcPct val="90000"/>
              </a:lnSpc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(precise)</a:t>
            </a:r>
            <a:r>
              <a:rPr lang="en-GB" dirty="0" err="1" smtClean="0">
                <a:latin typeface="Tahoma" charset="0"/>
                <a:cs typeface="Times New Roman" charset="0"/>
              </a:rPr>
              <a:t>henry@localhost</a:t>
            </a:r>
            <a:r>
              <a:rPr lang="en-GB" dirty="0" smtClean="0">
                <a:latin typeface="Tahoma" charset="0"/>
                <a:cs typeface="Times New Roman" charset="0"/>
              </a:rPr>
              <a:t>:~S </a:t>
            </a:r>
            <a:r>
              <a:rPr lang="en-GB" b="1" dirty="0" smtClean="0">
                <a:latin typeface="Tahoma" charset="0"/>
                <a:cs typeface="Times New Roman" charset="0"/>
              </a:rPr>
              <a:t>idle3</a:t>
            </a:r>
            <a:endParaRPr lang="en-GB" b="1" dirty="0">
              <a:latin typeface="Tahoma" charset="0"/>
              <a:cs typeface="Times New Roman" charset="0"/>
            </a:endParaRPr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8B0E0F9-4924-9940-AA56-32DB7D7A743D}" type="slidenum">
              <a:rPr lang="en-US" sz="1400"/>
              <a:pPr eaLnBrk="1" hangingPunct="1"/>
              <a:t>15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7475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When you start </a:t>
            </a:r>
            <a:r>
              <a:rPr lang="en-GB" dirty="0" smtClean="0">
                <a:latin typeface="Tahoma" charset="0"/>
                <a:cs typeface="Times New Roman" charset="0"/>
              </a:rPr>
              <a:t>Idle, </a:t>
            </a:r>
            <a:r>
              <a:rPr lang="en-GB" dirty="0">
                <a:latin typeface="Tahoma" charset="0"/>
                <a:cs typeface="Times New Roman" charset="0"/>
              </a:rPr>
              <a:t>you will see something like:</a:t>
            </a: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400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latin typeface="Tahoma" charset="0"/>
                <a:cs typeface="Times New Roman" charset="0"/>
              </a:rPr>
              <a:t>Python 3.2.3 (default, Jun 23 2015, 21:46:58)</a:t>
            </a: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latin typeface="Tahoma" charset="0"/>
                <a:cs typeface="Times New Roman" charset="0"/>
              </a:rPr>
              <a:t>[GCC 4.6.3] on linux2</a:t>
            </a: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latin typeface="Tahoma" charset="0"/>
                <a:cs typeface="Times New Roman" charset="0"/>
              </a:rPr>
              <a:t>Type </a:t>
            </a:r>
            <a:r>
              <a:rPr lang="en-US" sz="1600" dirty="0">
                <a:latin typeface="Tahoma" charset="0"/>
                <a:cs typeface="Times New Roman" charset="0"/>
              </a:rPr>
              <a:t>"copyright", "credits" or "license()" for more information.</a:t>
            </a:r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>
                <a:latin typeface="Tahoma" charset="0"/>
                <a:cs typeface="Times New Roman" charset="0"/>
              </a:rPr>
              <a:t>&gt;&gt;&gt; </a:t>
            </a:r>
            <a:endParaRPr lang="en-GB" sz="1600" dirty="0">
              <a:latin typeface="Tahoma" charset="0"/>
              <a:cs typeface="Times New Roman" charset="0"/>
            </a:endParaRPr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C94B058-6DF5-9E46-B21A-0CDFD4053CF8}" type="slidenum">
              <a:rPr lang="en-US" sz="1400"/>
              <a:pPr eaLnBrk="1" hangingPunct="1"/>
              <a:t>16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The “&gt;&gt;&gt;” is a Python </a:t>
            </a:r>
            <a:r>
              <a:rPr lang="en-GB" sz="2800" i="1" dirty="0">
                <a:latin typeface="Tahoma" charset="0"/>
                <a:cs typeface="Times New Roman" charset="0"/>
              </a:rPr>
              <a:t>prompt</a:t>
            </a:r>
            <a:r>
              <a:rPr lang="en-GB" sz="2800" dirty="0">
                <a:latin typeface="Tahoma" charset="0"/>
                <a:cs typeface="Times New Roman" charset="0"/>
              </a:rPr>
              <a:t> indicating that Python is ready for us to give it a command. These commands are called </a:t>
            </a:r>
            <a:r>
              <a:rPr lang="en-GB" sz="2800" i="1" dirty="0">
                <a:latin typeface="Tahoma" charset="0"/>
                <a:cs typeface="Times New Roman" charset="0"/>
              </a:rPr>
              <a:t>statements</a:t>
            </a:r>
            <a:r>
              <a:rPr lang="en-GB" sz="2800" dirty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print("</a:t>
            </a:r>
            <a:r>
              <a:rPr lang="en-GB" sz="2400" dirty="0">
                <a:latin typeface="Courier New" charset="0"/>
                <a:cs typeface="Times New Roman" charset="0"/>
              </a:rPr>
              <a:t>Hello, world</a:t>
            </a:r>
            <a:r>
              <a:rPr lang="en-GB" sz="2400" dirty="0" smtClean="0">
                <a:latin typeface="Courier New" charset="0"/>
                <a:cs typeface="Times New Roman" charset="0"/>
              </a:rPr>
              <a:t>“) 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Hello, world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print(2</a:t>
            </a:r>
            <a:r>
              <a:rPr lang="en-GB" sz="2400" dirty="0">
                <a:latin typeface="Courier New" charset="0"/>
                <a:cs typeface="Times New Roman" charset="0"/>
              </a:rPr>
              <a:t>+</a:t>
            </a:r>
            <a:r>
              <a:rPr lang="en-GB" sz="2400" dirty="0" smtClean="0">
                <a:latin typeface="Courier New" charset="0"/>
                <a:cs typeface="Times New Roman" charset="0"/>
              </a:rPr>
              <a:t>3)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5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print("</a:t>
            </a:r>
            <a:r>
              <a:rPr lang="en-GB" sz="2400" dirty="0">
                <a:latin typeface="Courier New" charset="0"/>
                <a:cs typeface="Times New Roman" charset="0"/>
              </a:rPr>
              <a:t>2+3=", 2+</a:t>
            </a:r>
            <a:r>
              <a:rPr lang="en-GB" sz="2400" dirty="0" smtClean="0">
                <a:latin typeface="Courier New" charset="0"/>
                <a:cs typeface="Times New Roman" charset="0"/>
              </a:rPr>
              <a:t>3)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2+3= 5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</a:p>
        </p:txBody>
      </p:sp>
      <p:sp>
        <p:nvSpPr>
          <p:cNvPr id="768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6D865017-749E-134F-9250-1091A7B7961A}" type="slidenum">
              <a:rPr lang="en-US" sz="1400"/>
              <a:pPr eaLnBrk="1" hangingPunct="1"/>
              <a:t>17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Usually we want to execute several statements together that solve a common problem. One way to do this is to use a </a:t>
            </a:r>
            <a:r>
              <a:rPr lang="en-GB" i="1" dirty="0">
                <a:latin typeface="Tahoma" charset="0"/>
                <a:cs typeface="Times New Roman" charset="0"/>
              </a:rPr>
              <a:t>function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err="1">
                <a:latin typeface="Courier New" charset="0"/>
                <a:cs typeface="Times New Roman" charset="0"/>
              </a:rPr>
              <a:t>def</a:t>
            </a:r>
            <a:r>
              <a:rPr lang="en-GB" sz="2400" dirty="0">
                <a:latin typeface="Courier New" charset="0"/>
                <a:cs typeface="Times New Roman" charset="0"/>
              </a:rPr>
              <a:t> hello():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print("Hello”)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print(”Robots </a:t>
            </a:r>
            <a:r>
              <a:rPr lang="en-GB" sz="2400" dirty="0">
                <a:latin typeface="Courier New" charset="0"/>
                <a:cs typeface="Times New Roman" charset="0"/>
              </a:rPr>
              <a:t>are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Fun”)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</a:p>
        </p:txBody>
      </p:sp>
      <p:sp>
        <p:nvSpPr>
          <p:cNvPr id="788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5329875-9171-324F-B2D1-1162EC9E6B08}" type="slidenum">
              <a:rPr lang="en-US" sz="1400"/>
              <a:pPr eaLnBrk="1" hangingPunct="1"/>
              <a:t>18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611688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err="1">
                <a:latin typeface="Courier New" charset="0"/>
                <a:cs typeface="Times New Roman" charset="0"/>
              </a:rPr>
              <a:t>def</a:t>
            </a:r>
            <a:r>
              <a:rPr lang="en-GB" sz="2400" dirty="0">
                <a:latin typeface="Courier New" charset="0"/>
                <a:cs typeface="Times New Roman" charset="0"/>
              </a:rPr>
              <a:t> hello():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print("Hello”)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print(”Robots are Fun”)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</a:t>
            </a: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The first line tells Python we are </a:t>
            </a:r>
            <a:r>
              <a:rPr lang="en-GB" sz="2800" i="1" dirty="0">
                <a:latin typeface="Tahoma" charset="0"/>
                <a:cs typeface="Times New Roman" charset="0"/>
              </a:rPr>
              <a:t>defining</a:t>
            </a:r>
            <a:r>
              <a:rPr lang="en-GB" sz="2800" dirty="0">
                <a:latin typeface="Tahoma" charset="0"/>
                <a:cs typeface="Times New Roman" charset="0"/>
              </a:rPr>
              <a:t> a new function called hello.</a:t>
            </a: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The following lines are indented to show that they are part of the hello function.</a:t>
            </a: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The blank line (hit enter twice) lets Python know the definition is finished</a:t>
            </a:r>
            <a:r>
              <a:rPr lang="en-GB" sz="2800" dirty="0" smtClean="0">
                <a:latin typeface="Tahoma" charset="0"/>
                <a:cs typeface="Times New Roman" charset="0"/>
              </a:rPr>
              <a:t>.</a:t>
            </a:r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175AAFB-F153-F54F-8E73-73DEEB1A7A03}" type="slidenum">
              <a:rPr lang="en-US" sz="1400"/>
              <a:pPr eaLnBrk="1" hangingPunct="1"/>
              <a:t>19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Universal Machine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14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What is a computer?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A </a:t>
            </a:r>
            <a:r>
              <a:rPr lang="en-GB" dirty="0">
                <a:latin typeface="Tahoma" charset="0"/>
                <a:cs typeface="Times New Roman" charset="0"/>
              </a:rPr>
              <a:t>modern computer can be defined as “a machine that stores and manipulates information under the control of a changeable program.”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Two key elements: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M</a:t>
            </a:r>
            <a:r>
              <a:rPr lang="en-GB" dirty="0" smtClean="0">
                <a:latin typeface="Tahoma" charset="0"/>
                <a:cs typeface="Times New Roman" charset="0"/>
              </a:rPr>
              <a:t>anipulating information</a:t>
            </a:r>
            <a:endParaRPr lang="en-GB" dirty="0">
              <a:latin typeface="Tahoma" charset="0"/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C</a:t>
            </a:r>
            <a:r>
              <a:rPr lang="en-GB" dirty="0" smtClean="0">
                <a:latin typeface="Tahoma" charset="0"/>
                <a:cs typeface="Times New Roman" charset="0"/>
              </a:rPr>
              <a:t>hangeable program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769B729-886C-A447-908F-0D5797B1DC1E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err="1">
                <a:latin typeface="Courier New" charset="0"/>
                <a:cs typeface="Times New Roman" charset="0"/>
              </a:rPr>
              <a:t>def</a:t>
            </a:r>
            <a:r>
              <a:rPr lang="en-GB" sz="2400" dirty="0">
                <a:latin typeface="Courier New" charset="0"/>
                <a:cs typeface="Times New Roman" charset="0"/>
              </a:rPr>
              <a:t> hello():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print("Hello”)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print(”Robots are Fun”)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Indenting shows the function’s </a:t>
            </a:r>
            <a:r>
              <a:rPr lang="en-GB" sz="2400" dirty="0" smtClean="0">
                <a:latin typeface="Tahoma" charset="0"/>
                <a:cs typeface="Times New Roman" charset="0"/>
              </a:rPr>
              <a:t>beginning and </a:t>
            </a:r>
            <a:r>
              <a:rPr lang="en-GB" sz="2400" dirty="0" smtClean="0">
                <a:latin typeface="Tahoma" charset="0"/>
                <a:cs typeface="Times New Roman" charset="0"/>
              </a:rPr>
              <a:t>end.</a:t>
            </a:r>
            <a:endParaRPr lang="en-GB" sz="2400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Notice </a:t>
            </a:r>
            <a:r>
              <a:rPr lang="en-GB" sz="2400" dirty="0">
                <a:latin typeface="Tahoma" charset="0"/>
                <a:cs typeface="Times New Roman" charset="0"/>
              </a:rPr>
              <a:t>that nothing has </a:t>
            </a:r>
            <a:r>
              <a:rPr lang="en-GB" sz="2400" dirty="0" smtClean="0">
                <a:latin typeface="Tahoma" charset="0"/>
                <a:cs typeface="Times New Roman" charset="0"/>
              </a:rPr>
              <a:t>happened yet! </a:t>
            </a:r>
            <a:r>
              <a:rPr lang="en-GB" sz="2400" dirty="0">
                <a:latin typeface="Tahoma" charset="0"/>
                <a:cs typeface="Times New Roman" charset="0"/>
              </a:rPr>
              <a:t>We’ve defined the function, but we haven’t told Python to perform the function!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Tahoma" charset="0"/>
                <a:cs typeface="Times New Roman" charset="0"/>
              </a:rPr>
              <a:t>A function is </a:t>
            </a:r>
            <a:r>
              <a:rPr lang="en-GB" sz="2400" i="1" dirty="0">
                <a:latin typeface="Tahoma" charset="0"/>
                <a:cs typeface="Times New Roman" charset="0"/>
              </a:rPr>
              <a:t>invoked</a:t>
            </a:r>
            <a:r>
              <a:rPr lang="en-GB" sz="2400" dirty="0">
                <a:latin typeface="Tahoma" charset="0"/>
                <a:cs typeface="Times New Roman" charset="0"/>
              </a:rPr>
              <a:t> by typing its </a:t>
            </a:r>
            <a:r>
              <a:rPr lang="en-GB" sz="2400" dirty="0" smtClean="0">
                <a:latin typeface="Tahoma" charset="0"/>
                <a:cs typeface="Times New Roman" charset="0"/>
              </a:rPr>
              <a:t>name followed by a pair of parentheses</a:t>
            </a:r>
            <a:r>
              <a:rPr lang="en-GB" sz="2800" dirty="0" smtClean="0">
                <a:latin typeface="Tahoma" charset="0"/>
                <a:cs typeface="Times New Roman" charset="0"/>
              </a:rPr>
              <a:t>.</a:t>
            </a:r>
            <a:endParaRPr lang="en-GB" sz="2800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hello()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Hello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 smtClean="0">
                <a:latin typeface="Courier New" charset="0"/>
                <a:cs typeface="Times New Roman" charset="0"/>
              </a:rPr>
              <a:t>Robots </a:t>
            </a:r>
            <a:r>
              <a:rPr lang="en-GB" sz="2400" dirty="0">
                <a:latin typeface="Courier New" charset="0"/>
                <a:cs typeface="Times New Roman" charset="0"/>
              </a:rPr>
              <a:t>are Fun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A3F9831-9C15-3C44-A5DD-26222F7ACA53}" type="slidenum">
              <a:rPr lang="en-US" sz="1400"/>
              <a:pPr eaLnBrk="1" hangingPunct="1"/>
              <a:t>20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422775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What’s the deal with the ()’s?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Commands can have changeable parts called </a:t>
            </a:r>
            <a:r>
              <a:rPr lang="en-GB" i="1" dirty="0">
                <a:latin typeface="Tahoma" charset="0"/>
                <a:cs typeface="Times New Roman" charset="0"/>
              </a:rPr>
              <a:t>parameters</a:t>
            </a:r>
            <a:r>
              <a:rPr lang="en-GB" dirty="0">
                <a:latin typeface="Tahoma" charset="0"/>
                <a:cs typeface="Times New Roman" charset="0"/>
              </a:rPr>
              <a:t> that are placed between the ()’s.</a:t>
            </a:r>
          </a:p>
          <a:p>
            <a:pPr eaLnBrk="1" hangingPunct="1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  <a:r>
              <a:rPr lang="en-GB" sz="2400" dirty="0" err="1">
                <a:latin typeface="Courier New" charset="0"/>
                <a:cs typeface="Times New Roman" charset="0"/>
              </a:rPr>
              <a:t>def</a:t>
            </a:r>
            <a:r>
              <a:rPr lang="en-GB" sz="2400" dirty="0">
                <a:latin typeface="Courier New" charset="0"/>
                <a:cs typeface="Times New Roman" charset="0"/>
              </a:rPr>
              <a:t> greet(person):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print("</a:t>
            </a:r>
            <a:r>
              <a:rPr lang="en-GB" sz="2400" dirty="0">
                <a:latin typeface="Courier New" charset="0"/>
                <a:cs typeface="Times New Roman" charset="0"/>
              </a:rPr>
              <a:t>Hello"</a:t>
            </a:r>
            <a:r>
              <a:rPr lang="en-GB" sz="2400" dirty="0" smtClean="0">
                <a:latin typeface="Courier New" charset="0"/>
                <a:cs typeface="Times New Roman" charset="0"/>
              </a:rPr>
              <a:t>, person)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   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print("</a:t>
            </a:r>
            <a:r>
              <a:rPr lang="en-GB" sz="2400" dirty="0">
                <a:latin typeface="Courier New" charset="0"/>
                <a:cs typeface="Times New Roman" charset="0"/>
              </a:rPr>
              <a:t>How are you</a:t>
            </a:r>
            <a:r>
              <a:rPr lang="en-GB" sz="2400" dirty="0" smtClean="0">
                <a:latin typeface="Courier New" charset="0"/>
                <a:cs typeface="Times New Roman" charset="0"/>
              </a:rPr>
              <a:t>?”) 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	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</a:t>
            </a:r>
          </a:p>
          <a:p>
            <a:pPr eaLnBrk="1" hangingPunct="1">
              <a:spcBef>
                <a:spcPts val="50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>
              <a:latin typeface="Courier New" charset="0"/>
              <a:cs typeface="Times New Roman" charset="0"/>
            </a:endParaRPr>
          </a:p>
        </p:txBody>
      </p:sp>
      <p:sp>
        <p:nvSpPr>
          <p:cNvPr id="849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38ED9A8-A455-214A-A1EA-A8A4F10EE033}" type="slidenum">
              <a:rPr lang="en-US" sz="1400"/>
              <a:pPr eaLnBrk="1" hangingPunct="1"/>
              <a:t>21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Courier New" charset="0"/>
                <a:cs typeface="Times New Roman" charset="0"/>
              </a:rPr>
              <a:t>&gt;&gt;&gt; greet</a:t>
            </a:r>
            <a:r>
              <a:rPr lang="en-GB" sz="2400" dirty="0" smtClean="0">
                <a:latin typeface="Courier New" charset="0"/>
                <a:cs typeface="Times New Roman" charset="0"/>
              </a:rPr>
              <a:t>(”</a:t>
            </a:r>
            <a:r>
              <a:rPr lang="en-GB" sz="2400" dirty="0" err="1" smtClean="0">
                <a:latin typeface="Courier New" charset="0"/>
                <a:cs typeface="Times New Roman" charset="0"/>
              </a:rPr>
              <a:t>Ya</a:t>
            </a:r>
            <a:r>
              <a:rPr lang="en-GB" sz="2400" dirty="0" smtClean="0">
                <a:latin typeface="Courier New" charset="0"/>
                <a:cs typeface="Times New Roman" charset="0"/>
              </a:rPr>
              <a:t>"</a:t>
            </a:r>
            <a:r>
              <a:rPr lang="en-GB" sz="2400" dirty="0">
                <a:latin typeface="Courier New" charset="0"/>
                <a:cs typeface="Times New Roman" charset="0"/>
              </a:rPr>
              <a:t>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Hello </a:t>
            </a:r>
            <a:r>
              <a:rPr lang="en-GB" sz="2400" dirty="0" err="1" smtClean="0">
                <a:latin typeface="Courier New" charset="0"/>
                <a:cs typeface="Times New Roman" charset="0"/>
              </a:rPr>
              <a:t>Ya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How are you?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greet</a:t>
            </a:r>
            <a:r>
              <a:rPr lang="en-GB" sz="2400" dirty="0" smtClean="0">
                <a:latin typeface="Courier New" charset="0"/>
                <a:cs typeface="Times New Roman" charset="0"/>
              </a:rPr>
              <a:t>(”Eric"</a:t>
            </a:r>
            <a:r>
              <a:rPr lang="en-GB" sz="2400" dirty="0">
                <a:latin typeface="Courier New" charset="0"/>
                <a:cs typeface="Times New Roman" charset="0"/>
              </a:rPr>
              <a:t>)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Hello </a:t>
            </a:r>
            <a:r>
              <a:rPr lang="en-GB" sz="2400" dirty="0" smtClean="0">
                <a:latin typeface="Courier New" charset="0"/>
                <a:cs typeface="Times New Roman" charset="0"/>
              </a:rPr>
              <a:t>Eric</a:t>
            </a:r>
            <a:r>
              <a:rPr lang="en-GB" sz="2400" dirty="0">
                <a:latin typeface="Courier New" charset="0"/>
                <a:cs typeface="Times New Roman" charset="0"/>
              </a:rPr>
              <a:t/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How are you?</a:t>
            </a:r>
            <a:br>
              <a:rPr lang="en-GB" sz="2400" dirty="0">
                <a:latin typeface="Courier New" charset="0"/>
                <a:cs typeface="Times New Roman" charset="0"/>
              </a:rPr>
            </a:br>
            <a:r>
              <a:rPr lang="en-GB" sz="2400" dirty="0">
                <a:latin typeface="Courier New" charset="0"/>
                <a:cs typeface="Times New Roman" charset="0"/>
              </a:rPr>
              <a:t>&gt;&gt;&gt;  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When we use parameters, we can customize the output of our function.</a:t>
            </a:r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A64C88D-196F-3F47-B8D6-E5E8892B7979}" type="slidenum">
              <a:rPr lang="en-US" sz="1400"/>
              <a:pPr eaLnBrk="1" hangingPunct="1"/>
              <a:t>22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772400" cy="54752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When we exit the Python prompt, the functions we’ve defined cease to exist!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Programs are usually composed of functions, </a:t>
            </a:r>
            <a:r>
              <a:rPr lang="en-GB" sz="2800" i="1" dirty="0">
                <a:latin typeface="Tahoma" charset="0"/>
                <a:cs typeface="Times New Roman" charset="0"/>
              </a:rPr>
              <a:t>modules</a:t>
            </a:r>
            <a:r>
              <a:rPr lang="en-GB" sz="2800" dirty="0">
                <a:latin typeface="Tahoma" charset="0"/>
                <a:cs typeface="Times New Roman" charset="0"/>
              </a:rPr>
              <a:t>, or </a:t>
            </a:r>
            <a:r>
              <a:rPr lang="en-GB" sz="2800" i="1" dirty="0">
                <a:latin typeface="Tahoma" charset="0"/>
                <a:cs typeface="Times New Roman" charset="0"/>
              </a:rPr>
              <a:t>scripts</a:t>
            </a:r>
            <a:r>
              <a:rPr lang="en-GB" sz="2800" dirty="0">
                <a:latin typeface="Tahoma" charset="0"/>
                <a:cs typeface="Times New Roman" charset="0"/>
              </a:rPr>
              <a:t> that are </a:t>
            </a:r>
            <a:r>
              <a:rPr lang="en-GB" sz="2800" dirty="0" smtClean="0">
                <a:latin typeface="Tahoma" charset="0"/>
                <a:cs typeface="Times New Roman" charset="0"/>
              </a:rPr>
              <a:t>saved </a:t>
            </a:r>
            <a:r>
              <a:rPr lang="en-GB" sz="2800" dirty="0">
                <a:latin typeface="Tahoma" charset="0"/>
                <a:cs typeface="Times New Roman" charset="0"/>
              </a:rPr>
              <a:t>so that they can be used again and again.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A </a:t>
            </a:r>
            <a:r>
              <a:rPr lang="en-GB" sz="2800" i="1" dirty="0">
                <a:latin typeface="Tahoma" charset="0"/>
                <a:cs typeface="Times New Roman" charset="0"/>
              </a:rPr>
              <a:t>module file</a:t>
            </a:r>
            <a:r>
              <a:rPr lang="en-GB" sz="2800" dirty="0">
                <a:latin typeface="Tahoma" charset="0"/>
                <a:cs typeface="Times New Roman" charset="0"/>
              </a:rPr>
              <a:t> is a text file created in text editing software (saved as “plain text”) that contains function definitions.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A </a:t>
            </a:r>
            <a:r>
              <a:rPr lang="en-GB" sz="2800" i="1" dirty="0">
                <a:latin typeface="Tahoma" charset="0"/>
                <a:cs typeface="Times New Roman" charset="0"/>
              </a:rPr>
              <a:t>programming environment</a:t>
            </a:r>
            <a:r>
              <a:rPr lang="en-GB" sz="2800" dirty="0">
                <a:latin typeface="Tahoma" charset="0"/>
                <a:cs typeface="Times New Roman" charset="0"/>
              </a:rPr>
              <a:t> is designed to help programmers write programs and usually includes automatic indenting, highlighting, etc.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dirty="0">
              <a:latin typeface="Tahoma" charset="0"/>
              <a:cs typeface="Times New Roman" charset="0"/>
            </a:endParaRPr>
          </a:p>
        </p:txBody>
      </p:sp>
      <p:sp>
        <p:nvSpPr>
          <p:cNvPr id="8909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3219003-D26F-DB40-BFCF-FF98A15DFA7E}" type="slidenum">
              <a:rPr lang="en-US" sz="1400"/>
              <a:pPr eaLnBrk="1" hangingPunct="1"/>
              <a:t>23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772400" cy="54752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Download the file </a:t>
            </a:r>
            <a:r>
              <a:rPr lang="en-GB" sz="2800" i="1" dirty="0" err="1" smtClean="0">
                <a:latin typeface="Tahoma" charset="0"/>
                <a:cs typeface="Times New Roman" charset="0"/>
              </a:rPr>
              <a:t>quad.py</a:t>
            </a:r>
            <a:r>
              <a:rPr lang="en-GB" sz="2800" dirty="0" smtClean="0">
                <a:latin typeface="Tahoma" charset="0"/>
                <a:cs typeface="Times New Roman" charset="0"/>
              </a:rPr>
              <a:t> </a:t>
            </a:r>
            <a:r>
              <a:rPr lang="en-GB" sz="2800" dirty="0">
                <a:latin typeface="Tahoma" charset="0"/>
                <a:cs typeface="Times New Roman" charset="0"/>
              </a:rPr>
              <a:t>from the </a:t>
            </a:r>
            <a:r>
              <a:rPr lang="en-GB" sz="2800" dirty="0" smtClean="0">
                <a:latin typeface="Tahoma" charset="0"/>
                <a:cs typeface="Times New Roman" charset="0"/>
              </a:rPr>
              <a:t>workshop </a:t>
            </a:r>
            <a:r>
              <a:rPr lang="en-GB" sz="2800" dirty="0" err="1">
                <a:latin typeface="Tahoma" charset="0"/>
                <a:cs typeface="Times New Roman" charset="0"/>
              </a:rPr>
              <a:t>Wikispaces</a:t>
            </a:r>
            <a:r>
              <a:rPr lang="en-GB" sz="2800" dirty="0">
                <a:latin typeface="Tahoma" charset="0"/>
                <a:cs typeface="Times New Roman" charset="0"/>
              </a:rPr>
              <a:t> site.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latin typeface="Tahoma" charset="0"/>
                <a:cs typeface="Times New Roman" charset="0"/>
              </a:rPr>
              <a:t>Save the file and open it in IDLE</a:t>
            </a:r>
            <a:r>
              <a:rPr lang="en-GB" sz="2800" dirty="0" smtClean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dirty="0">
              <a:latin typeface="Tahoma" charset="0"/>
              <a:cs typeface="Times New Roman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C78BE29-32F7-454A-942C-B16E36333A64}" type="slidenum">
              <a:rPr lang="en-US" sz="1400"/>
              <a:pPr eaLnBrk="1" hangingPunct="1"/>
              <a:t>24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688692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53181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from math import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sqrt</a:t>
            </a:r>
            <a:endParaRPr lang="en-GB" sz="1700" dirty="0">
              <a:latin typeface="Courier New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1700" dirty="0">
              <a:latin typeface="Courier New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def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main():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print("This program solves a quadratic </a:t>
            </a:r>
            <a:r>
              <a:rPr lang="en-GB" sz="1700" dirty="0" smtClean="0">
                <a:latin typeface="Courier New" charset="0"/>
                <a:ea typeface="+mn-ea"/>
                <a:cs typeface="Times New Roman" charset="0"/>
              </a:rPr>
              <a:t>equation"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print</a:t>
            </a:r>
            <a:r>
              <a:rPr lang="en-GB" sz="1700" dirty="0" smtClean="0">
                <a:latin typeface="Courier New" charset="0"/>
                <a:ea typeface="+mn-ea"/>
                <a:cs typeface="Times New Roman" charset="0"/>
              </a:rPr>
              <a:t>(”in 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the form ax^</a:t>
            </a:r>
            <a:r>
              <a:rPr lang="en-GB" sz="1700" dirty="0" smtClean="0">
                <a:latin typeface="Courier New" charset="0"/>
                <a:ea typeface="+mn-ea"/>
                <a:cs typeface="Times New Roman" charset="0"/>
              </a:rPr>
              <a:t>2 + </a:t>
            </a:r>
            <a:r>
              <a:rPr lang="en-GB" sz="1700" dirty="0" err="1" smtClean="0">
                <a:latin typeface="Courier New" charset="0"/>
                <a:ea typeface="+mn-ea"/>
                <a:cs typeface="Times New Roman" charset="0"/>
              </a:rPr>
              <a:t>bx</a:t>
            </a:r>
            <a:r>
              <a:rPr lang="en-GB" sz="1700" dirty="0" smtClean="0">
                <a:latin typeface="Courier New" charset="0"/>
                <a:ea typeface="+mn-ea"/>
                <a:cs typeface="Times New Roman" charset="0"/>
              </a:rPr>
              <a:t> + c = 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0.")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a = float(input("Enter the coefficient a: "))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b = float(input("Enter the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coefficeint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b: "))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c = float(input("Enter the coefficient c: "))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1700" dirty="0">
              <a:latin typeface="Courier New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disc = b**2 - 4 * a * c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1700" dirty="0">
              <a:latin typeface="Courier New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if disc &lt; 0: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    print("There is no solution!")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else: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   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rt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=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sqrt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(disc)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    x1 = (-b +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rt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)/(2 * a)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    x2 = (-b - </a:t>
            </a:r>
            <a:r>
              <a:rPr lang="en-GB" sz="1700" dirty="0" err="1">
                <a:latin typeface="Courier New" charset="0"/>
                <a:ea typeface="+mn-ea"/>
                <a:cs typeface="Times New Roman" charset="0"/>
              </a:rPr>
              <a:t>rt</a:t>
            </a: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)/(2 * a)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        print("The two solutions are: ", x1, x2)</a:t>
            </a: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sz="1700" dirty="0">
              <a:latin typeface="Courier New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2000"/>
              </a:lnSpc>
              <a:spcBef>
                <a:spcPts val="300"/>
              </a:spcBef>
              <a:spcAft>
                <a:spcPts val="0"/>
              </a:spcAft>
              <a:buFont typeface="Arial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1700" dirty="0">
                <a:latin typeface="Courier New" charset="0"/>
                <a:ea typeface="+mn-ea"/>
                <a:cs typeface="Times New Roman" charset="0"/>
              </a:rPr>
              <a:t>main(</a:t>
            </a:r>
            <a:r>
              <a:rPr lang="en-GB" sz="1700" dirty="0" smtClean="0">
                <a:latin typeface="Courier New" charset="0"/>
                <a:ea typeface="+mn-ea"/>
                <a:cs typeface="Times New Roman" charset="0"/>
              </a:rPr>
              <a:t>)</a:t>
            </a:r>
          </a:p>
        </p:txBody>
      </p:sp>
      <p:sp>
        <p:nvSpPr>
          <p:cNvPr id="9318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DDC3489-F0BD-F54A-A624-A1F4EA39C85B}" type="slidenum">
              <a:rPr lang="en-US" sz="1400"/>
              <a:pPr eaLnBrk="1" hangingPunct="1"/>
              <a:t>25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459546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8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86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86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86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86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Magic of Python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53181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Get the window with </a:t>
            </a:r>
            <a:r>
              <a:rPr lang="en-GB" sz="2800" i="1" dirty="0" err="1" smtClean="0">
                <a:latin typeface="Tahoma" charset="0"/>
                <a:ea typeface="+mn-ea"/>
                <a:cs typeface="Times New Roman" charset="0"/>
              </a:rPr>
              <a:t>quad.py</a:t>
            </a: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 in the foreground.</a:t>
            </a:r>
          </a:p>
          <a:p>
            <a:pPr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From the </a:t>
            </a:r>
            <a:r>
              <a:rPr lang="en-GB" sz="2800" i="1" dirty="0" smtClean="0">
                <a:latin typeface="Tahoma" charset="0"/>
                <a:ea typeface="+mn-ea"/>
                <a:cs typeface="Times New Roman" charset="0"/>
              </a:rPr>
              <a:t>Run</a:t>
            </a: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 menu in IDLE select </a:t>
            </a:r>
            <a:r>
              <a:rPr lang="en-GB" sz="2800" i="1" dirty="0" smtClean="0">
                <a:latin typeface="Tahoma" charset="0"/>
                <a:ea typeface="+mn-ea"/>
                <a:cs typeface="Times New Roman" charset="0"/>
              </a:rPr>
              <a:t>Run Module.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&gt;&gt;&gt; 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This program solves a quadratic </a:t>
            </a:r>
            <a:r>
              <a:rPr lang="en-GB" sz="2400" i="1" dirty="0" smtClean="0">
                <a:latin typeface="Courier New"/>
                <a:ea typeface="+mn-ea"/>
                <a:cs typeface="Courier New"/>
              </a:rPr>
              <a:t>equation</a:t>
            </a:r>
            <a:endParaRPr lang="en-GB" sz="2400" i="1" dirty="0">
              <a:latin typeface="Courier New"/>
              <a:ea typeface="+mn-ea"/>
              <a:cs typeface="Courier New"/>
            </a:endParaRP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in the form ax^2 + </a:t>
            </a:r>
            <a:r>
              <a:rPr lang="en-GB" sz="2400" i="1" dirty="0" err="1">
                <a:latin typeface="Courier New"/>
                <a:ea typeface="+mn-ea"/>
                <a:cs typeface="Courier New"/>
              </a:rPr>
              <a:t>bx</a:t>
            </a:r>
            <a:r>
              <a:rPr lang="en-GB" sz="2400" i="1" dirty="0">
                <a:latin typeface="Courier New"/>
                <a:ea typeface="+mn-ea"/>
                <a:cs typeface="Courier New"/>
              </a:rPr>
              <a:t> + c = 0.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Enter the coefficient a: 1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Enter the </a:t>
            </a:r>
            <a:r>
              <a:rPr lang="en-GB" sz="2400" i="1" dirty="0" smtClean="0">
                <a:latin typeface="Courier New"/>
                <a:ea typeface="+mn-ea"/>
                <a:cs typeface="Courier New"/>
              </a:rPr>
              <a:t>coefficient </a:t>
            </a:r>
            <a:r>
              <a:rPr lang="en-GB" sz="2400" i="1" dirty="0">
                <a:latin typeface="Courier New"/>
                <a:ea typeface="+mn-ea"/>
                <a:cs typeface="Courier New"/>
              </a:rPr>
              <a:t>b: 2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Enter the coefficient c: 0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i="1" dirty="0">
                <a:latin typeface="Courier New"/>
                <a:ea typeface="+mn-ea"/>
                <a:cs typeface="Courier New"/>
              </a:rPr>
              <a:t>The two solutions are:  0.0 -2.0</a:t>
            </a:r>
          </a:p>
        </p:txBody>
      </p:sp>
      <p:sp>
        <p:nvSpPr>
          <p:cNvPr id="9523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896CBC4A-8B35-304E-9783-FDDE97C1EE81}" type="slidenum">
              <a:rPr lang="en-US" sz="1400"/>
              <a:pPr eaLnBrk="1" hangingPunct="1"/>
              <a:t>26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410660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Inside a Python Program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Courier New" charset="0"/>
                <a:cs typeface="Times New Roman" charset="0"/>
              </a:rPr>
              <a:t>from math import </a:t>
            </a:r>
            <a:r>
              <a:rPr lang="en-GB" dirty="0" err="1" smtClean="0">
                <a:latin typeface="Courier New" charset="0"/>
                <a:cs typeface="Times New Roman" charset="0"/>
              </a:rPr>
              <a:t>sqrt</a:t>
            </a:r>
            <a:endParaRPr lang="en-GB" dirty="0" smtClean="0">
              <a:latin typeface="Courier New" charset="0"/>
              <a:cs typeface="Times New Roman" charset="0"/>
            </a:endParaRPr>
          </a:p>
          <a:p>
            <a:pPr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latin typeface="Tahoma" charset="0"/>
                <a:cs typeface="Times New Roman" charset="0"/>
              </a:rPr>
              <a:t>This line import the square root function from the math library.</a:t>
            </a:r>
          </a:p>
          <a:p>
            <a:pPr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latin typeface="Tahoma" charset="0"/>
                <a:cs typeface="Times New Roman" charset="0"/>
              </a:rPr>
              <a:t>Next we define a new </a:t>
            </a:r>
            <a:r>
              <a:rPr lang="en-GB" dirty="0">
                <a:latin typeface="Tahoma" charset="0"/>
                <a:cs typeface="Times New Roman" charset="0"/>
              </a:rPr>
              <a:t>function called </a:t>
            </a:r>
            <a:r>
              <a:rPr lang="en-GB" b="1" dirty="0">
                <a:latin typeface="Tahoma" charset="0"/>
                <a:cs typeface="Times New Roman" charset="0"/>
              </a:rPr>
              <a:t>main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  <a:p>
            <a:pPr eaLnBrk="1" fontAlgn="auto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Tahoma" charset="0"/>
                <a:cs typeface="Times New Roman" charset="0"/>
              </a:rPr>
              <a:t>The main() at the end tells Python to run the </a:t>
            </a:r>
            <a:r>
              <a:rPr lang="en-GB" dirty="0" smtClean="0">
                <a:latin typeface="Tahoma" charset="0"/>
                <a:cs typeface="Times New Roman" charset="0"/>
              </a:rPr>
              <a:t>function.</a:t>
            </a:r>
            <a:endParaRPr lang="en-GB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2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i="1" dirty="0" smtClean="0">
                <a:latin typeface="Tahoma" charset="0"/>
                <a:cs typeface="Times New Roman" charset="0"/>
              </a:rPr>
              <a:t>a, b, c, disc</a:t>
            </a:r>
            <a:r>
              <a:rPr lang="en-GB" dirty="0" smtClean="0">
                <a:latin typeface="Tahoma" charset="0"/>
                <a:cs typeface="Times New Roman" charset="0"/>
              </a:rPr>
              <a:t>, and </a:t>
            </a:r>
            <a:r>
              <a:rPr lang="en-GB" i="1" dirty="0" err="1" smtClean="0">
                <a:latin typeface="Tahoma" charset="0"/>
                <a:cs typeface="Times New Roman" charset="0"/>
              </a:rPr>
              <a:t>rt</a:t>
            </a:r>
            <a:r>
              <a:rPr lang="en-GB" dirty="0" smtClean="0">
                <a:latin typeface="Tahoma" charset="0"/>
                <a:cs typeface="Times New Roman" charset="0"/>
              </a:rPr>
              <a:t>  are examples of </a:t>
            </a:r>
            <a:r>
              <a:rPr lang="en-GB" i="1" dirty="0" smtClean="0">
                <a:latin typeface="Tahoma" charset="0"/>
                <a:cs typeface="Times New Roman" charset="0"/>
              </a:rPr>
              <a:t>variables.</a:t>
            </a:r>
            <a:endParaRPr lang="en-GB" i="1" dirty="0">
              <a:latin typeface="Tahoma" charset="0"/>
              <a:cs typeface="Times New Roman" charset="0"/>
            </a:endParaRPr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CC2BA2E-DB3C-8342-A431-4B0DB458D89E}" type="slidenum">
              <a:rPr lang="en-US" sz="1400"/>
              <a:pPr eaLnBrk="1" hangingPunct="1"/>
              <a:t>27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Inside a Python Program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20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>
                <a:latin typeface="Courier New"/>
                <a:cs typeface="Courier New"/>
              </a:rPr>
              <a:t> </a:t>
            </a:r>
            <a:r>
              <a:rPr lang="en-GB" sz="2300" dirty="0">
                <a:latin typeface="Courier New"/>
                <a:cs typeface="Courier New"/>
              </a:rPr>
              <a:t>a = float(input("Enter the coefficient a: ")</a:t>
            </a:r>
            <a:r>
              <a:rPr lang="en-GB" sz="2300" dirty="0" smtClean="0">
                <a:latin typeface="Courier New"/>
                <a:cs typeface="Courier New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Tahoma" charset="0"/>
                <a:cs typeface="Times New Roman" charset="0"/>
              </a:rPr>
              <a:t>T</a:t>
            </a:r>
            <a:r>
              <a:rPr lang="en-GB" sz="2400" dirty="0" smtClean="0">
                <a:latin typeface="Tahoma" charset="0"/>
                <a:cs typeface="Times New Roman" charset="0"/>
              </a:rPr>
              <a:t>he </a:t>
            </a:r>
            <a:r>
              <a:rPr lang="en-GB" sz="2400" dirty="0" smtClean="0">
                <a:latin typeface="Tahoma" charset="0"/>
                <a:cs typeface="Times New Roman" charset="0"/>
              </a:rPr>
              <a:t>input statements do four things:</a:t>
            </a:r>
          </a:p>
          <a:p>
            <a:pPr lvl="1"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 The </a:t>
            </a:r>
            <a:r>
              <a:rPr lang="en-GB" sz="2400" dirty="0">
                <a:latin typeface="Tahoma" charset="0"/>
                <a:cs typeface="Times New Roman" charset="0"/>
              </a:rPr>
              <a:t>quoted information is </a:t>
            </a:r>
            <a:r>
              <a:rPr lang="en-GB" sz="2400" dirty="0" smtClean="0">
                <a:latin typeface="Tahoma" charset="0"/>
                <a:cs typeface="Times New Roman" charset="0"/>
              </a:rPr>
              <a:t>displayed.</a:t>
            </a:r>
            <a:endParaRPr lang="en-GB" sz="2400" dirty="0">
              <a:latin typeface="Tahoma" charset="0"/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latin typeface="Tahoma" charset="0"/>
                <a:cs typeface="Times New Roman" charset="0"/>
              </a:rPr>
              <a:t>T</a:t>
            </a:r>
            <a:r>
              <a:rPr lang="en-GB" sz="2400" dirty="0" smtClean="0">
                <a:latin typeface="Tahoma" charset="0"/>
                <a:cs typeface="Times New Roman" charset="0"/>
              </a:rPr>
              <a:t>he </a:t>
            </a:r>
            <a:r>
              <a:rPr lang="en-GB" sz="2400" dirty="0">
                <a:latin typeface="Tahoma" charset="0"/>
                <a:cs typeface="Times New Roman" charset="0"/>
              </a:rPr>
              <a:t>number typed in response </a:t>
            </a:r>
            <a:r>
              <a:rPr lang="en-GB" sz="2400" dirty="0" smtClean="0">
                <a:latin typeface="Tahoma" charset="0"/>
                <a:cs typeface="Times New Roman" charset="0"/>
              </a:rPr>
              <a:t>is read into the computer as a string of characters.</a:t>
            </a:r>
          </a:p>
          <a:p>
            <a:pPr lvl="1"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This value is converted to a floating point number (decimal number).</a:t>
            </a:r>
          </a:p>
          <a:p>
            <a:pPr lvl="1"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The result stored </a:t>
            </a:r>
            <a:r>
              <a:rPr lang="en-GB" sz="2400" dirty="0">
                <a:latin typeface="Tahoma" charset="0"/>
                <a:cs typeface="Times New Roman" charset="0"/>
              </a:rPr>
              <a:t>in </a:t>
            </a:r>
            <a:r>
              <a:rPr lang="en-GB" sz="2400" dirty="0" smtClean="0">
                <a:latin typeface="Tahoma" charset="0"/>
                <a:cs typeface="Times New Roman" charset="0"/>
              </a:rPr>
              <a:t>the specified variable</a:t>
            </a:r>
            <a:r>
              <a:rPr lang="en-GB" sz="2400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2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latin typeface="Tahoma" charset="0"/>
                <a:cs typeface="Times New Roman" charset="0"/>
              </a:rPr>
              <a:t>Notice we using composition of functions!</a:t>
            </a:r>
            <a:endParaRPr lang="en-GB" sz="2400" dirty="0">
              <a:latin typeface="Tahoma" charset="0"/>
              <a:cs typeface="Times New Roman" charset="0"/>
            </a:endParaRPr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2CC2BA2E-DB3C-8342-A431-4B0DB458D89E}" type="slidenum">
              <a:rPr lang="en-US" sz="1400"/>
              <a:pPr eaLnBrk="1" hangingPunct="1"/>
              <a:t>28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428582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Inside a Python Program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o-RO" sz="2400" dirty="0">
                <a:latin typeface="Courier New" charset="0"/>
                <a:cs typeface="Times New Roman" charset="0"/>
              </a:rPr>
              <a:t>disc = b**2 - 4 * a * </a:t>
            </a:r>
            <a:r>
              <a:rPr lang="ro-RO" sz="2400" dirty="0" smtClean="0">
                <a:latin typeface="Courier New" charset="0"/>
                <a:cs typeface="Times New Roman" charset="0"/>
              </a:rPr>
              <a:t>c</a:t>
            </a:r>
          </a:p>
          <a:p>
            <a:pPr eaLnBrk="1" hangingPunct="1">
              <a:lnSpc>
                <a:spcPct val="92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This line does a math computation and stores the result in a new variable.</a:t>
            </a:r>
          </a:p>
          <a:p>
            <a:pPr eaLnBrk="1" hangingPunct="1">
              <a:lnSpc>
                <a:spcPct val="92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Note that * is multiplication and ** is exponentiation.</a:t>
            </a:r>
          </a:p>
          <a:p>
            <a:pPr eaLnBrk="1" hangingPunct="1">
              <a:lnSpc>
                <a:spcPct val="92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The usual order of operations apply.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8C72D91-0FBB-8448-9BDF-CB4096C1C0FB}" type="slidenum">
              <a:rPr lang="en-US" sz="1400"/>
              <a:pPr eaLnBrk="1" hangingPunct="1"/>
              <a:t>29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Universal Machine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What is a </a:t>
            </a:r>
            <a:r>
              <a:rPr lang="en-GB" i="1" dirty="0">
                <a:latin typeface="Tahoma" charset="0"/>
                <a:cs typeface="Times New Roman" charset="0"/>
              </a:rPr>
              <a:t>computer program</a:t>
            </a:r>
            <a:r>
              <a:rPr lang="en-GB" dirty="0">
                <a:latin typeface="Tahoma" charset="0"/>
                <a:cs typeface="Times New Roman" charset="0"/>
              </a:rPr>
              <a:t>?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A detailed, step-by-step set of instructions telling a computer what to do.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If we change the program, the computer performs a different set of actions or a different task.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The machine stays the same, but the program changes!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28C4E95-8537-C648-BEE5-E901CEAF9FE9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Inside a Python Program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2894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2000"/>
              </a:lnSpc>
              <a:spcBef>
                <a:spcPts val="1125"/>
              </a:spcBef>
              <a:spcAft>
                <a:spcPts val="0"/>
              </a:spcAft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dirty="0" smtClean="0">
                <a:latin typeface="Courier New" charset="0"/>
                <a:ea typeface="+mn-ea"/>
                <a:cs typeface="Times New Roman" charset="0"/>
              </a:rPr>
              <a:t>		if </a:t>
            </a:r>
            <a:r>
              <a:rPr lang="en-GB" sz="2400" dirty="0">
                <a:latin typeface="Courier New" charset="0"/>
                <a:ea typeface="+mn-ea"/>
                <a:cs typeface="Times New Roman" charset="0"/>
              </a:rPr>
              <a:t>disc &lt; 0:</a:t>
            </a:r>
          </a:p>
          <a:p>
            <a:pPr eaLnBrk="1" fontAlgn="auto" hangingPunct="1">
              <a:lnSpc>
                <a:spcPct val="92000"/>
              </a:lnSpc>
              <a:spcBef>
                <a:spcPts val="1125"/>
              </a:spcBef>
              <a:spcAft>
                <a:spcPts val="0"/>
              </a:spcAft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400" dirty="0">
                <a:latin typeface="Courier New" charset="0"/>
                <a:ea typeface="+mn-ea"/>
                <a:cs typeface="Times New Roman" charset="0"/>
              </a:rPr>
              <a:t>        print("There is no solution!"</a:t>
            </a:r>
            <a:r>
              <a:rPr lang="en-GB" sz="2400" dirty="0" smtClean="0">
                <a:latin typeface="Courier New" charset="0"/>
                <a:ea typeface="+mn-ea"/>
                <a:cs typeface="Times New Roman" charset="0"/>
              </a:rPr>
              <a:t>)</a:t>
            </a:r>
          </a:p>
          <a:p>
            <a:pPr eaLnBrk="1" fontAlgn="auto" hangingPunct="1">
              <a:lnSpc>
                <a:spcPct val="92000"/>
              </a:lnSpc>
              <a:spcBef>
                <a:spcPts val="1125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This is an IF structure.</a:t>
            </a:r>
          </a:p>
          <a:p>
            <a:pPr eaLnBrk="1" fontAlgn="auto" hangingPunct="1">
              <a:lnSpc>
                <a:spcPct val="92000"/>
              </a:lnSpc>
              <a:spcBef>
                <a:spcPts val="1125"/>
              </a:spcBef>
              <a:spcAft>
                <a:spcPts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>
                <a:latin typeface="Tahoma" charset="0"/>
                <a:ea typeface="+mn-ea"/>
                <a:cs typeface="Times New Roman" charset="0"/>
              </a:rPr>
              <a:t>d</a:t>
            </a: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isc &lt; 0 is a condition and is either True or False. </a:t>
            </a:r>
            <a:endParaRPr lang="en-GB" sz="2800" dirty="0">
              <a:latin typeface="Tahoma" charset="0"/>
              <a:ea typeface="+mn-ea"/>
              <a:cs typeface="Times New Roman" charset="0"/>
            </a:endParaRPr>
          </a:p>
          <a:p>
            <a:pPr eaLnBrk="1" fontAlgn="auto" hangingPunct="1">
              <a:lnSpc>
                <a:spcPct val="90000"/>
              </a:lnSpc>
              <a:spcBef>
                <a:spcPts val="1750"/>
              </a:spcBef>
              <a:spcAft>
                <a:spcPts val="0"/>
              </a:spcAft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The print is the body of the statement and will be executed only if the condition is True.</a:t>
            </a:r>
          </a:p>
          <a:p>
            <a:pPr eaLnBrk="1" fontAlgn="auto" hangingPunct="1">
              <a:lnSpc>
                <a:spcPct val="90000"/>
              </a:lnSpc>
              <a:spcBef>
                <a:spcPts val="1750"/>
              </a:spcBef>
              <a:spcAft>
                <a:spcPts val="0"/>
              </a:spcAft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2800" dirty="0" smtClean="0">
                <a:latin typeface="Tahoma" charset="0"/>
                <a:ea typeface="+mn-ea"/>
                <a:cs typeface="Times New Roman" charset="0"/>
              </a:rPr>
              <a:t>Indentation shows which statements are in the body.</a:t>
            </a:r>
            <a:endParaRPr lang="en-GB" sz="2800" dirty="0">
              <a:latin typeface="Tahoma" charset="0"/>
              <a:ea typeface="+mn-ea"/>
              <a:cs typeface="Times New Roman" charset="0"/>
            </a:endParaRPr>
          </a:p>
        </p:txBody>
      </p:sp>
      <p:sp>
        <p:nvSpPr>
          <p:cNvPr id="1136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F796AE7-3B4B-F24B-8F3B-FC5A6A57F8CD}" type="slidenum">
              <a:rPr lang="en-US" sz="1400"/>
              <a:pPr eaLnBrk="1" hangingPunct="1"/>
              <a:t>30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Inside a Python Program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 smtClean="0">
                <a:latin typeface="Courier New"/>
                <a:cs typeface="Courier New"/>
              </a:rPr>
              <a:t>		else</a:t>
            </a:r>
            <a:r>
              <a:rPr lang="en-US" sz="2200" dirty="0">
                <a:latin typeface="Courier New"/>
                <a:cs typeface="Courier New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latin typeface="Courier New"/>
                <a:cs typeface="Courier New"/>
              </a:rPr>
              <a:t>        </a:t>
            </a:r>
            <a:r>
              <a:rPr lang="en-US" sz="2200" dirty="0" err="1">
                <a:latin typeface="Courier New"/>
                <a:cs typeface="Courier New"/>
              </a:rPr>
              <a:t>rt</a:t>
            </a:r>
            <a:r>
              <a:rPr lang="en-US" sz="2200" dirty="0">
                <a:latin typeface="Courier New"/>
                <a:cs typeface="Courier New"/>
              </a:rPr>
              <a:t> = </a:t>
            </a:r>
            <a:r>
              <a:rPr lang="en-US" sz="2200" dirty="0" err="1">
                <a:latin typeface="Courier New"/>
                <a:cs typeface="Courier New"/>
              </a:rPr>
              <a:t>sqrt</a:t>
            </a:r>
            <a:r>
              <a:rPr lang="en-US" sz="2200" dirty="0">
                <a:latin typeface="Courier New"/>
                <a:cs typeface="Courier New"/>
              </a:rPr>
              <a:t>(disc)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latin typeface="Courier New"/>
                <a:cs typeface="Courier New"/>
              </a:rPr>
              <a:t>        x1 = (-b + </a:t>
            </a:r>
            <a:r>
              <a:rPr lang="en-US" sz="2200" dirty="0" err="1">
                <a:latin typeface="Courier New"/>
                <a:cs typeface="Courier New"/>
              </a:rPr>
              <a:t>rt</a:t>
            </a:r>
            <a:r>
              <a:rPr lang="en-US" sz="2200" dirty="0">
                <a:latin typeface="Courier New"/>
                <a:cs typeface="Courier New"/>
              </a:rPr>
              <a:t>)/(2 * a)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latin typeface="Courier New"/>
                <a:cs typeface="Courier New"/>
              </a:rPr>
              <a:t>        x2 = (-b - </a:t>
            </a:r>
            <a:r>
              <a:rPr lang="en-US" sz="2200" dirty="0" err="1">
                <a:latin typeface="Courier New"/>
                <a:cs typeface="Courier New"/>
              </a:rPr>
              <a:t>rt</a:t>
            </a:r>
            <a:r>
              <a:rPr lang="en-US" sz="2200" dirty="0">
                <a:latin typeface="Courier New"/>
                <a:cs typeface="Courier New"/>
              </a:rPr>
              <a:t>)/(2 * a)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200" dirty="0">
                <a:latin typeface="Courier New"/>
                <a:cs typeface="Courier New"/>
              </a:rPr>
              <a:t>        print("The two solutions are: ", x1, x2</a:t>
            </a:r>
            <a:r>
              <a:rPr lang="en-US" sz="2200" dirty="0" smtClean="0">
                <a:latin typeface="Courier New"/>
                <a:cs typeface="Courier New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 smtClean="0">
                <a:latin typeface="Tahoma" charset="0"/>
                <a:cs typeface="Times New Roman" charset="0"/>
              </a:rPr>
              <a:t>The body of the Else will only be executed when the If condition is false.</a:t>
            </a:r>
          </a:p>
          <a:p>
            <a:pPr eaLnBrk="1" hangingPunct="1">
              <a:lnSpc>
                <a:spcPct val="90000"/>
              </a:lnSpc>
              <a:spcBef>
                <a:spcPts val="112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 smtClean="0">
                <a:latin typeface="Tahoma" charset="0"/>
                <a:cs typeface="Times New Roman" charset="0"/>
              </a:rPr>
              <a:t>Notice the beginning and ending of the the body are indicated by indentation.</a:t>
            </a:r>
            <a:endParaRPr lang="en-GB" sz="28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700"/>
              </a:spcBef>
              <a:buFont typeface="Wingdings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800" dirty="0">
              <a:latin typeface="Tahoma" charset="0"/>
              <a:cs typeface="Times New Roman" charset="0"/>
            </a:endParaRPr>
          </a:p>
        </p:txBody>
      </p:sp>
      <p:sp>
        <p:nvSpPr>
          <p:cNvPr id="11776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91FF051-9F80-134F-BF3D-B73ED06FB53B}" type="slidenum">
              <a:rPr lang="en-US" sz="1400"/>
              <a:pPr eaLnBrk="1" hangingPunct="1"/>
              <a:t>31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The Universal Machine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Programs are </a:t>
            </a:r>
            <a:r>
              <a:rPr lang="en-GB" i="1" dirty="0">
                <a:latin typeface="Tahoma" charset="0"/>
                <a:cs typeface="Times New Roman" charset="0"/>
              </a:rPr>
              <a:t>executed</a:t>
            </a:r>
            <a:r>
              <a:rPr lang="en-GB" dirty="0">
                <a:latin typeface="Tahoma" charset="0"/>
                <a:cs typeface="Times New Roman" charset="0"/>
              </a:rPr>
              <a:t>, or carried </a:t>
            </a:r>
            <a:r>
              <a:rPr lang="en-GB" dirty="0" smtClean="0">
                <a:latin typeface="Tahoma" charset="0"/>
                <a:cs typeface="Times New Roman" charset="0"/>
              </a:rPr>
              <a:t>out.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</a:t>
            </a:r>
            <a:r>
              <a:rPr lang="en-GB" dirty="0" smtClean="0">
                <a:latin typeface="Tahoma" charset="0"/>
                <a:cs typeface="Times New Roman" charset="0"/>
              </a:rPr>
              <a:t>ith </a:t>
            </a:r>
            <a:r>
              <a:rPr lang="en-GB" dirty="0">
                <a:latin typeface="Tahoma" charset="0"/>
                <a:cs typeface="Times New Roman" charset="0"/>
              </a:rPr>
              <a:t>suitable </a:t>
            </a:r>
            <a:r>
              <a:rPr lang="en-GB" dirty="0" smtClean="0">
                <a:latin typeface="Tahoma" charset="0"/>
                <a:cs typeface="Times New Roman" charset="0"/>
              </a:rPr>
              <a:t>programming, all </a:t>
            </a:r>
            <a:r>
              <a:rPr lang="en-GB" dirty="0">
                <a:latin typeface="Tahoma" charset="0"/>
                <a:cs typeface="Times New Roman" charset="0"/>
              </a:rPr>
              <a:t>computers have the </a:t>
            </a:r>
            <a:r>
              <a:rPr lang="en-GB" dirty="0" smtClean="0">
                <a:latin typeface="Tahoma" charset="0"/>
                <a:cs typeface="Times New Roman" charset="0"/>
              </a:rPr>
              <a:t>same power, </a:t>
            </a:r>
            <a:r>
              <a:rPr lang="en-GB" dirty="0">
                <a:latin typeface="Tahoma" charset="0"/>
                <a:cs typeface="Times New Roman" charset="0"/>
              </a:rPr>
              <a:t>i.e. each computer can do the things any other computer can do</a:t>
            </a:r>
            <a:r>
              <a:rPr lang="en-GB" dirty="0" smtClean="0">
                <a:latin typeface="Tahoma" charset="0"/>
                <a:cs typeface="Times New Roman" charset="0"/>
              </a:rPr>
              <a:t>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Some computers are just slower.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This statement only applies to “computation”, not to add-on devices like touch screens, printers, etc.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68E68070-A5DC-0A4B-888B-EC83010E8C7E}" type="slidenum">
              <a:rPr lang="en-US" sz="1400"/>
              <a:pPr eaLnBrk="1" hangingPunct="1"/>
              <a:t>4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Programming </a:t>
            </a:r>
            <a:r>
              <a:rPr lang="en-GB" dirty="0">
                <a:latin typeface="Tahoma" charset="0"/>
                <a:cs typeface="Times New Roman" charset="0"/>
              </a:rPr>
              <a:t>Power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6402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i="1" dirty="0">
                <a:latin typeface="Tahoma" charset="0"/>
                <a:cs typeface="Times New Roman" charset="0"/>
              </a:rPr>
              <a:t>Software</a:t>
            </a:r>
            <a:r>
              <a:rPr lang="en-GB" dirty="0">
                <a:latin typeface="Tahoma" charset="0"/>
                <a:cs typeface="Times New Roman" charset="0"/>
              </a:rPr>
              <a:t> (programs) rule the </a:t>
            </a:r>
            <a:r>
              <a:rPr lang="en-GB" i="1" dirty="0">
                <a:latin typeface="Tahoma" charset="0"/>
                <a:cs typeface="Times New Roman" charset="0"/>
              </a:rPr>
              <a:t>hardware</a:t>
            </a:r>
            <a:r>
              <a:rPr lang="en-GB" dirty="0">
                <a:latin typeface="Tahoma" charset="0"/>
                <a:cs typeface="Times New Roman" charset="0"/>
              </a:rPr>
              <a:t> (the physical machine).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The process of creating this software is called </a:t>
            </a:r>
            <a:r>
              <a:rPr lang="en-GB" i="1" dirty="0">
                <a:latin typeface="Tahoma" charset="0"/>
                <a:cs typeface="Times New Roman" charset="0"/>
              </a:rPr>
              <a:t>programming</a:t>
            </a:r>
            <a:r>
              <a:rPr lang="en-GB" dirty="0">
                <a:latin typeface="Tahoma" charset="0"/>
                <a:cs typeface="Times New Roman" charset="0"/>
              </a:rPr>
              <a:t>.</a:t>
            </a: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Why learn to program?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Fundamental part of computer </a:t>
            </a:r>
            <a:r>
              <a:rPr lang="en-GB" dirty="0" smtClean="0">
                <a:latin typeface="Tahoma" charset="0"/>
                <a:cs typeface="Times New Roman" charset="0"/>
              </a:rPr>
              <a:t>science.</a:t>
            </a:r>
            <a:endParaRPr lang="en-GB" dirty="0">
              <a:latin typeface="Tahoma" charset="0"/>
              <a:cs typeface="Times New Roman" charset="0"/>
            </a:endParaRP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Having an understanding of programming helps you have an understanding of the strengths and limitations of computers.</a:t>
            </a: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57985F42-80DE-D54E-921C-63ECECFBDCEB}" type="slidenum">
              <a:rPr lang="en-US" sz="1400"/>
              <a:pPr eaLnBrk="1" hangingPunct="1"/>
              <a:t>5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Programming </a:t>
            </a:r>
            <a:r>
              <a:rPr lang="en-GB" dirty="0">
                <a:latin typeface="Tahoma" charset="0"/>
                <a:cs typeface="Times New Roman" charset="0"/>
              </a:rPr>
              <a:t>Power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latin typeface="Tahoma" charset="0"/>
                <a:ea typeface="+mn-ea"/>
                <a:cs typeface="Times New Roman" charset="0"/>
              </a:rPr>
              <a:t>Can be useful — you may need to solve a problem that doesn’t yet have a program.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latin typeface="Tahoma" charset="0"/>
                <a:ea typeface="+mn-ea"/>
                <a:cs typeface="Times New Roman" charset="0"/>
              </a:rPr>
              <a:t>Helps </a:t>
            </a:r>
            <a:r>
              <a:rPr lang="en-GB" dirty="0">
                <a:latin typeface="Tahoma" charset="0"/>
                <a:ea typeface="+mn-ea"/>
                <a:cs typeface="Times New Roman" charset="0"/>
              </a:rPr>
              <a:t>you become a more intelligent user of computers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Tahoma" charset="0"/>
                <a:ea typeface="+mn-ea"/>
                <a:cs typeface="Times New Roman" charset="0"/>
              </a:rPr>
              <a:t>It can be fun!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Tahoma" charset="0"/>
                <a:ea typeface="+mn-ea"/>
                <a:cs typeface="Times New Roman" charset="0"/>
              </a:rPr>
              <a:t>Form of expression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Tahoma" charset="0"/>
                <a:ea typeface="+mn-ea"/>
                <a:cs typeface="Times New Roman" charset="0"/>
              </a:rPr>
              <a:t>Helps the development of problem solving </a:t>
            </a:r>
            <a:r>
              <a:rPr lang="en-GB" dirty="0" smtClean="0">
                <a:latin typeface="Tahoma" charset="0"/>
                <a:ea typeface="+mn-ea"/>
                <a:cs typeface="Times New Roman" charset="0"/>
              </a:rPr>
              <a:t>skills.</a:t>
            </a:r>
            <a:endParaRPr lang="en-GB" dirty="0">
              <a:latin typeface="Tahoma" charset="0"/>
              <a:ea typeface="+mn-ea"/>
              <a:cs typeface="Times New Roman" charset="0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latin typeface="Tahoma" charset="0"/>
                <a:ea typeface="+mn-ea"/>
                <a:cs typeface="Times New Roman" charset="0"/>
              </a:rPr>
              <a:t>Programmers are in great demand!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EC6DA8F-9B3C-4041-AB74-5B2ACD8C4871}" type="slidenum">
              <a:rPr lang="en-US" sz="1400"/>
              <a:pPr eaLnBrk="1" hangingPunct="1"/>
              <a:t>6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dirty="0">
                <a:latin typeface="Tahoma" charset="0"/>
                <a:ea typeface="+mj-ea"/>
                <a:cs typeface="Times New Roman" charset="0"/>
              </a:rPr>
              <a:t>What is </a:t>
            </a:r>
            <a:r>
              <a:rPr lang="en-GB" dirty="0" smtClean="0">
                <a:latin typeface="Tahoma" charset="0"/>
                <a:ea typeface="+mj-ea"/>
                <a:cs typeface="Times New Roman" charset="0"/>
              </a:rPr>
              <a:t>Computer Science</a:t>
            </a:r>
            <a:r>
              <a:rPr lang="en-GB" dirty="0">
                <a:latin typeface="Tahoma" charset="0"/>
                <a:ea typeface="+mj-ea"/>
                <a:cs typeface="Times New Roman" charset="0"/>
              </a:rPr>
              <a:t>?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What is computer science?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  <a:cs typeface="Times New Roman" charset="0"/>
              </a:rPr>
              <a:t>It </a:t>
            </a:r>
            <a:r>
              <a:rPr lang="en-GB" dirty="0">
                <a:latin typeface="Tahoma" charset="0"/>
                <a:cs typeface="Times New Roman" charset="0"/>
              </a:rPr>
              <a:t>is not the study of computers!</a:t>
            </a:r>
            <a:br>
              <a:rPr lang="en-GB" dirty="0">
                <a:latin typeface="Tahoma" charset="0"/>
                <a:cs typeface="Times New Roman" charset="0"/>
              </a:rPr>
            </a:br>
            <a:r>
              <a:rPr lang="en-GB" dirty="0">
                <a:latin typeface="Tahoma" charset="0"/>
                <a:cs typeface="Times New Roman" charset="0"/>
              </a:rPr>
              <a:t>“Computers are to computer science what telescopes are to astronomy.” –</a:t>
            </a:r>
            <a:br>
              <a:rPr lang="en-GB" dirty="0">
                <a:latin typeface="Tahoma" charset="0"/>
                <a:cs typeface="Times New Roman" charset="0"/>
              </a:rPr>
            </a:br>
            <a:r>
              <a:rPr lang="en-GB" dirty="0">
                <a:latin typeface="Tahoma" charset="0"/>
                <a:cs typeface="Times New Roman" charset="0"/>
              </a:rPr>
              <a:t>E. </a:t>
            </a:r>
            <a:r>
              <a:rPr lang="en-GB" dirty="0" err="1">
                <a:latin typeface="Tahoma" charset="0"/>
                <a:cs typeface="Times New Roman" charset="0"/>
              </a:rPr>
              <a:t>Dijkstra</a:t>
            </a:r>
            <a:endParaRPr lang="en-GB" dirty="0">
              <a:latin typeface="Tahoma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The question becomes, “What processes can be described?”</a:t>
            </a: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This question is really, “What can be computed?”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C669B9A-3859-4C42-95B2-1E5ACC083FD7}" type="slidenum">
              <a:rPr lang="en-US" sz="1400"/>
              <a:pPr eaLnBrk="1" hangingPunct="1"/>
              <a:t>7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Hardware Basics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latin typeface="Tahoma" charset="0"/>
                <a:cs typeface="Times New Roman" charset="0"/>
              </a:rPr>
              <a:t>The </a:t>
            </a:r>
            <a:r>
              <a:rPr lang="en-GB" i="1">
                <a:latin typeface="Tahoma" charset="0"/>
                <a:cs typeface="Times New Roman" charset="0"/>
              </a:rPr>
              <a:t>central processing unit</a:t>
            </a:r>
            <a:r>
              <a:rPr lang="en-GB">
                <a:latin typeface="Tahoma" charset="0"/>
                <a:cs typeface="Times New Roman" charset="0"/>
              </a:rPr>
              <a:t> (CPU) is the “brain” of a computer.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latin typeface="Tahoma" charset="0"/>
                <a:cs typeface="Times New Roman" charset="0"/>
              </a:rPr>
              <a:t>The CPU carries out all the basic operations on the data.</a:t>
            </a:r>
          </a:p>
          <a:p>
            <a:pPr lvl="1"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latin typeface="Tahoma" charset="0"/>
                <a:cs typeface="Times New Roman" charset="0"/>
              </a:rPr>
              <a:t>Examples: simple arithmetic operations, testing to see if two numbers are equal.</a:t>
            </a:r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A4EA96D1-8B22-7849-977F-D37232D588D2}" type="slidenum">
              <a:rPr lang="en-US" sz="1400"/>
              <a:pPr eaLnBrk="1" hangingPunct="1"/>
              <a:t>8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  <a:cs typeface="Times New Roman" charset="0"/>
              </a:rPr>
              <a:t>Hardware Basics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772400" cy="46116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Memory stores programs and data.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CPU can only directly access information stored in </a:t>
            </a:r>
            <a:r>
              <a:rPr lang="en-GB" i="1" dirty="0">
                <a:latin typeface="Tahoma" charset="0"/>
                <a:cs typeface="Times New Roman" charset="0"/>
              </a:rPr>
              <a:t>main memory</a:t>
            </a:r>
            <a:r>
              <a:rPr lang="en-GB" dirty="0">
                <a:latin typeface="Tahoma" charset="0"/>
                <a:cs typeface="Times New Roman" charset="0"/>
              </a:rPr>
              <a:t> (RAM or Random Access Memory).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Main memory is fast, but </a:t>
            </a:r>
            <a:r>
              <a:rPr lang="en-GB" i="1" dirty="0">
                <a:latin typeface="Tahoma" charset="0"/>
                <a:cs typeface="Times New Roman" charset="0"/>
              </a:rPr>
              <a:t>volatile</a:t>
            </a:r>
            <a:r>
              <a:rPr lang="en-GB" dirty="0">
                <a:latin typeface="Tahoma" charset="0"/>
                <a:cs typeface="Times New Roman" charset="0"/>
              </a:rPr>
              <a:t>, i.e. when the power is interrupted, the contents of memory are lost.</a:t>
            </a:r>
          </a:p>
          <a:p>
            <a:pPr lvl="1"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charset="0"/>
                <a:cs typeface="Times New Roman" charset="0"/>
              </a:rPr>
              <a:t>Secondary memory provides more permanent storage: magnetic (hard drive, floppy), optical (CD, DVD</a:t>
            </a:r>
            <a:r>
              <a:rPr lang="en-GB" dirty="0" smtClean="0">
                <a:latin typeface="Tahoma" charset="0"/>
                <a:cs typeface="Times New Roman" charset="0"/>
              </a:rPr>
              <a:t>), solid state drive (SSD), SD Card, USB “thumb” drive, etc.</a:t>
            </a:r>
            <a:endParaRPr lang="en-GB" dirty="0">
              <a:latin typeface="Tahoma" charset="0"/>
              <a:cs typeface="Times New Roman" charset="0"/>
            </a:endParaRPr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Python Programming, 2/e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34DB249-796E-5C4E-8613-EC6DE473D2D3}" type="slidenum">
              <a:rPr lang="en-US" sz="1400"/>
              <a:pPr eaLnBrk="1" hangingPunct="1"/>
              <a:t>9</a:t>
            </a:fld>
            <a:endParaRPr lang="en-US" sz="140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utoUpdateAnimBg="0"/>
    </p:bldLst>
  </p:timing>
</p:sld>
</file>

<file path=ppt/theme/theme1.xml><?xml version="1.0" encoding="utf-8"?>
<a:theme xmlns:a="http://schemas.openxmlformats.org/drawingml/2006/main" name="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Python.thmx</Template>
  <TotalTime>8834</TotalTime>
  <Words>1677</Words>
  <Application>Microsoft Macintosh PowerPoint</Application>
  <PresentationFormat>On-screen Show (4:3)</PresentationFormat>
  <Paragraphs>244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Python</vt:lpstr>
      <vt:lpstr>Python Programming </vt:lpstr>
      <vt:lpstr>The Universal Machine</vt:lpstr>
      <vt:lpstr>The Universal Machine</vt:lpstr>
      <vt:lpstr>The Universal Machine</vt:lpstr>
      <vt:lpstr>Programming Power</vt:lpstr>
      <vt:lpstr>Programming Power</vt:lpstr>
      <vt:lpstr>What is Computer Science?</vt:lpstr>
      <vt:lpstr>Hardware Basics</vt:lpstr>
      <vt:lpstr>Hardware Basics</vt:lpstr>
      <vt:lpstr>Hardware Basics</vt:lpstr>
      <vt:lpstr>Programming Languages</vt:lpstr>
      <vt:lpstr>Programming Languages</vt:lpstr>
      <vt:lpstr>Why Python?</vt:lpstr>
      <vt:lpstr>Why Not Python?</vt:lpstr>
      <vt:lpstr>IDLE: Integrated Development Environment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The Magic of Python</vt:lpstr>
      <vt:lpstr>Inside a Python Program</vt:lpstr>
      <vt:lpstr>Inside a Python Program</vt:lpstr>
      <vt:lpstr>Inside a Python Program</vt:lpstr>
      <vt:lpstr>Inside a Python Program</vt:lpstr>
      <vt:lpstr>Inside a Python 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Terry Letsche</dc:creator>
  <cp:lastModifiedBy>Henry Suters</cp:lastModifiedBy>
  <cp:revision>70</cp:revision>
  <cp:lastPrinted>1601-01-01T00:00:00Z</cp:lastPrinted>
  <dcterms:created xsi:type="dcterms:W3CDTF">2004-01-07T04:42:11Z</dcterms:created>
  <dcterms:modified xsi:type="dcterms:W3CDTF">2016-06-09T20:52:56Z</dcterms:modified>
</cp:coreProperties>
</file>