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4"/>
  </p:notesMasterIdLst>
  <p:handoutMasterIdLst>
    <p:handoutMasterId r:id="rId25"/>
  </p:handoutMasterIdLst>
  <p:sldIdLst>
    <p:sldId id="303" r:id="rId2"/>
    <p:sldId id="258" r:id="rId3"/>
    <p:sldId id="305" r:id="rId4"/>
    <p:sldId id="309" r:id="rId5"/>
    <p:sldId id="302" r:id="rId6"/>
    <p:sldId id="259" r:id="rId7"/>
    <p:sldId id="30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9" r:id="rId17"/>
    <p:sldId id="270" r:id="rId18"/>
    <p:sldId id="271" r:id="rId19"/>
    <p:sldId id="272" r:id="rId20"/>
    <p:sldId id="306" r:id="rId21"/>
    <p:sldId id="307" r:id="rId22"/>
    <p:sldId id="275" r:id="rId2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58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1/e</a:t>
            </a: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cs typeface="Times New Roman" charset="0"/>
              </a:defRPr>
            </a:lvl1pPr>
          </a:lstStyle>
          <a:p>
            <a:pPr>
              <a:defRPr/>
            </a:pPr>
            <a:fld id="{EEB27215-0C95-2E49-A6A1-30032B233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30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1/e</a:t>
            </a:r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cs typeface="Times New Roman" charset="0"/>
              </a:defRPr>
            </a:lvl1pPr>
          </a:lstStyle>
          <a:p>
            <a:pPr>
              <a:defRPr/>
            </a:pPr>
            <a:fld id="{704C25D7-9FFE-A44C-85E4-F7381CFF8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35723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Times New Roman" pitchFamily="16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5073" y="225210"/>
            <a:ext cx="5011727" cy="23460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3126" y="3886200"/>
            <a:ext cx="69543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DF290-0C31-E94E-A056-7C80F1137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62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35946-BB39-2B49-ABF1-0672750E5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94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1BC4F-8C0F-5946-A939-0955B8BA8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89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47ECC-6FFB-5547-BDBF-6CFFDC208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4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6BC8D-6010-DD48-906C-2FD1701D1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4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A3BA8-6B7E-C842-8E7F-3CD8B2366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17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BEAA1-FCDD-D243-BA9C-8B7E19AA5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6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00D0E-25F9-8D41-ABA0-679ADD6DE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06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777FD-372A-4845-8631-442E0150B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6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8A6B9-1B89-BF46-AF04-50BAEABF4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0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7BC-FE52-254F-BFEB-6A147FC5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2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05000" y="107950"/>
            <a:ext cx="67818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fld id="{E07EC78E-5572-8649-BE15-77998A52A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75063" y="225425"/>
            <a:ext cx="5011737" cy="2346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Tahoma" charset="0"/>
                <a:ea typeface="+mj-ea"/>
                <a:cs typeface="Times New Roman" charset="0"/>
              </a:rPr>
              <a:t>Python </a:t>
            </a:r>
            <a:r>
              <a:rPr lang="en-US" dirty="0" smtClean="0">
                <a:latin typeface="Tahoma" charset="0"/>
                <a:ea typeface="+mj-ea"/>
                <a:cs typeface="Times New Roman" charset="0"/>
              </a:rPr>
              <a:t>Programming</a:t>
            </a:r>
            <a:endParaRPr lang="en-US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886200"/>
            <a:ext cx="5395912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latin typeface="Tahoma" charset="0"/>
                <a:ea typeface="+mn-ea"/>
                <a:cs typeface="Times New Roman" charset="0"/>
              </a:rPr>
              <a:t>Module 2</a:t>
            </a: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latin typeface="Tahoma" charset="0"/>
                <a:ea typeface="+mn-ea"/>
                <a:cs typeface="Times New Roman" charset="0"/>
              </a:rPr>
              <a:t>Controlling a Lego EV3 Robot</a:t>
            </a:r>
            <a:endParaRPr lang="en-US" dirty="0">
              <a:latin typeface="Tahoma" charset="0"/>
              <a:ea typeface="+mn-ea"/>
              <a:cs typeface="Times New Roman" charset="0"/>
            </a:endParaRPr>
          </a:p>
        </p:txBody>
      </p:sp>
      <p:sp>
        <p:nvSpPr>
          <p:cNvPr id="15363" name="Rectangle 15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2"/>
                </a:solidFill>
              </a:rPr>
              <a:t>Python Programming, 2/e</a:t>
            </a:r>
          </a:p>
        </p:txBody>
      </p:sp>
      <p:sp>
        <p:nvSpPr>
          <p:cNvPr id="15364" name="Rectangle 1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2617050-6E0E-D845-AB14-766B72221E50}" type="slidenum">
              <a:rPr lang="en-US" sz="1400">
                <a:solidFill>
                  <a:schemeClr val="bg2"/>
                </a:solidFill>
              </a:rPr>
              <a:pPr eaLnBrk="1" hangingPunct="1"/>
              <a:t>1</a:t>
            </a:fld>
            <a:endParaRPr lang="en-US" sz="1400">
              <a:solidFill>
                <a:schemeClr val="bg2"/>
              </a:solidFill>
            </a:endParaRPr>
          </a:p>
        </p:txBody>
      </p:sp>
      <p:pic>
        <p:nvPicPr>
          <p:cNvPr id="15365" name="Picture 6" descr="241-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733800"/>
            <a:ext cx="1646238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ahoma" charset="0"/>
                <a:ea typeface="+mj-ea"/>
                <a:cs typeface="Times New Roman" charset="0"/>
              </a:rPr>
              <a:t>Setting the Run Time</a:t>
            </a:r>
            <a:endParaRPr lang="en-US" sz="3600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 motors operate independently so we must set the run time for each of them.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We do this by setting a parameter associate with each motor.</a:t>
            </a:r>
            <a:endParaRPr lang="en-US" dirty="0">
              <a:latin typeface="Tahoma" charset="0"/>
              <a:cs typeface="Times New Roman" charset="0"/>
            </a:endParaRP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#set the run </a:t>
            </a:r>
            <a:r>
              <a:rPr lang="en-US" dirty="0" smtClean="0">
                <a:latin typeface="Courier New"/>
                <a:cs typeface="Courier New"/>
              </a:rPr>
              <a:t>time </a:t>
            </a:r>
            <a:r>
              <a:rPr lang="en-US" dirty="0">
                <a:latin typeface="Courier New"/>
                <a:cs typeface="Courier New"/>
              </a:rPr>
              <a:t>to 5 sec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motorLeft.time_sp</a:t>
            </a:r>
            <a:r>
              <a:rPr lang="en-US" dirty="0">
                <a:latin typeface="Courier New"/>
                <a:cs typeface="Courier New"/>
              </a:rPr>
              <a:t> = 5000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motorRight.time_sp</a:t>
            </a:r>
            <a:r>
              <a:rPr lang="en-US" dirty="0">
                <a:latin typeface="Courier New"/>
                <a:cs typeface="Courier New"/>
              </a:rPr>
              <a:t> = </a:t>
            </a:r>
            <a:r>
              <a:rPr lang="en-US" dirty="0" smtClean="0">
                <a:latin typeface="Courier New"/>
                <a:cs typeface="Courier New"/>
              </a:rPr>
              <a:t>5000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Note the run time is in milliseconds</a:t>
            </a:r>
            <a:endParaRPr lang="en-US" dirty="0">
              <a:latin typeface="Tahoma" charset="0"/>
              <a:cs typeface="Times New Roman" charset="0"/>
            </a:endParaRPr>
          </a:p>
          <a:p>
            <a:pPr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6AE3D6A2-F2DC-D346-8557-34B1A76A520B}" type="slidenum">
              <a:rPr lang="en-US" sz="1400"/>
              <a:pPr eaLnBrk="1" hangingPunct="1"/>
              <a:t>10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Set the Power Level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Next we set the power </a:t>
            </a:r>
            <a:r>
              <a:rPr lang="en-US" dirty="0" smtClean="0">
                <a:latin typeface="Tahoma" charset="0"/>
                <a:cs typeface="Times New Roman" charset="0"/>
              </a:rPr>
              <a:t>level (wattage) for </a:t>
            </a:r>
            <a:r>
              <a:rPr lang="en-US" dirty="0" smtClean="0">
                <a:latin typeface="Tahoma" charset="0"/>
                <a:cs typeface="Times New Roman" charset="0"/>
              </a:rPr>
              <a:t>each motor.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Generally this corresponds to speed, but </a:t>
            </a:r>
            <a:r>
              <a:rPr lang="en-US" dirty="0" smtClean="0">
                <a:latin typeface="Tahoma" charset="0"/>
                <a:cs typeface="Times New Roman" charset="0"/>
              </a:rPr>
              <a:t>there </a:t>
            </a:r>
            <a:r>
              <a:rPr lang="en-US" dirty="0" smtClean="0">
                <a:latin typeface="Tahoma" charset="0"/>
                <a:cs typeface="Times New Roman" charset="0"/>
              </a:rPr>
              <a:t>is a different mode where speed is directly measured and controlled.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 values for this parameter range from -100 (100% backward) to 100 (100% forward).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80AD21A9-38FC-1348-BC5D-6E37340B741E}" type="slidenum">
              <a:rPr lang="en-US" sz="1400"/>
              <a:pPr eaLnBrk="1" hangingPunct="1"/>
              <a:t>11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Set the Power Level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 power level can be different for each motor.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This will cause the robot to turn.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#set the power level for each motor</a:t>
            </a:r>
          </a:p>
          <a:p>
            <a:pPr marL="457200" lvl="1" indent="0" eaLnBrk="1" hangingPunct="1">
              <a:buNone/>
            </a:pPr>
            <a:r>
              <a:rPr lang="en-US" dirty="0" smtClean="0">
                <a:latin typeface="Courier New"/>
                <a:cs typeface="Courier New"/>
              </a:rPr>
              <a:t>#Right </a:t>
            </a:r>
            <a:r>
              <a:rPr lang="en-US" dirty="0">
                <a:latin typeface="Courier New"/>
                <a:cs typeface="Courier New"/>
              </a:rPr>
              <a:t>has more </a:t>
            </a:r>
            <a:r>
              <a:rPr lang="en-US" dirty="0" smtClean="0">
                <a:latin typeface="Courier New"/>
                <a:cs typeface="Courier New"/>
              </a:rPr>
              <a:t>power</a:t>
            </a:r>
          </a:p>
          <a:p>
            <a:pPr marL="457200" lvl="1" indent="0" eaLnBrk="1" hangingPunct="1">
              <a:buNone/>
            </a:pPr>
            <a:r>
              <a:rPr lang="en-US" dirty="0" smtClean="0">
                <a:latin typeface="Courier New"/>
                <a:cs typeface="Courier New"/>
              </a:rPr>
              <a:t>#</a:t>
            </a:r>
            <a:r>
              <a:rPr lang="en-US" dirty="0">
                <a:latin typeface="Courier New"/>
                <a:cs typeface="Courier New"/>
              </a:rPr>
              <a:t>R</a:t>
            </a:r>
            <a:r>
              <a:rPr lang="en-US" dirty="0" smtClean="0">
                <a:latin typeface="Courier New"/>
                <a:cs typeface="Courier New"/>
              </a:rPr>
              <a:t>obot turns </a:t>
            </a:r>
            <a:r>
              <a:rPr lang="en-US" dirty="0">
                <a:latin typeface="Courier New"/>
                <a:cs typeface="Courier New"/>
              </a:rPr>
              <a:t>left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motorLeft.duty_cycle_sp</a:t>
            </a:r>
            <a:r>
              <a:rPr lang="en-US" dirty="0">
                <a:latin typeface="Courier New"/>
                <a:cs typeface="Courier New"/>
              </a:rPr>
              <a:t> = 75 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motorRight.duty_cycle_sp</a:t>
            </a:r>
            <a:r>
              <a:rPr lang="en-US" dirty="0">
                <a:latin typeface="Courier New"/>
                <a:cs typeface="Courier New"/>
              </a:rPr>
              <a:t> = 100</a:t>
            </a:r>
          </a:p>
          <a:p>
            <a:pPr marL="0" indent="0" eaLnBrk="1" hangingPunct="1">
              <a:buNone/>
            </a:pP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433F1AF-1C4A-D74F-AA1F-EAABF9CCC24C}" type="slidenum">
              <a:rPr lang="en-US" sz="1400"/>
              <a:pPr eaLnBrk="1" hangingPunct="1"/>
              <a:t>12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Run the Motors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Now that we know the duration and power level for each motor, we are ready to run them.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There are many options here, which we will discuss in a moment.</a:t>
            </a:r>
            <a:endParaRPr lang="en-US" dirty="0">
              <a:latin typeface="Tahoma" charset="0"/>
              <a:cs typeface="Times New Roman" charset="0"/>
            </a:endParaRP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#run the motors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motorLeft.run_timed</a:t>
            </a:r>
            <a:r>
              <a:rPr lang="en-US" dirty="0">
                <a:latin typeface="Courier New"/>
                <a:cs typeface="Courier New"/>
              </a:rPr>
              <a:t>()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motorRight.run_timed</a:t>
            </a:r>
            <a:r>
              <a:rPr lang="en-US" dirty="0">
                <a:latin typeface="Courier New"/>
                <a:cs typeface="Courier New"/>
              </a:rPr>
              <a:t>(</a:t>
            </a:r>
            <a:r>
              <a:rPr lang="en-US" dirty="0" smtClean="0">
                <a:latin typeface="Courier New"/>
                <a:cs typeface="Courier New"/>
              </a:rPr>
              <a:t>)</a:t>
            </a:r>
            <a:endParaRPr lang="en-US" dirty="0">
              <a:latin typeface="Tahoma" charset="0"/>
              <a:cs typeface="Times New Roman" charset="0"/>
            </a:endParaRPr>
          </a:p>
          <a:p>
            <a:pPr eaLnBrk="1" hangingPunct="1"/>
            <a:endParaRPr lang="en-US" dirty="0">
              <a:latin typeface="Tahoma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563A76F-7DBA-2846-BB28-9414328FD3ED}" type="slidenum">
              <a:rPr lang="en-US" sz="1400"/>
              <a:pPr eaLnBrk="1" hangingPunct="1"/>
              <a:t>13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Wait for the Robot to Stop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46116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The motor will stop when 5 seconds are up or when the program ends – whichever comes first.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We </a:t>
            </a:r>
            <a:r>
              <a:rPr lang="en-US" dirty="0" smtClean="0">
                <a:latin typeface="Tahoma" charset="0"/>
                <a:cs typeface="Times New Roman" charset="0"/>
              </a:rPr>
              <a:t>need to wait for the 5 </a:t>
            </a:r>
            <a:r>
              <a:rPr lang="en-US" dirty="0" smtClean="0">
                <a:latin typeface="Tahoma" charset="0"/>
                <a:cs typeface="Times New Roman" charset="0"/>
              </a:rPr>
              <a:t>seconds before </a:t>
            </a:r>
            <a:r>
              <a:rPr lang="en-US" dirty="0" smtClean="0">
                <a:latin typeface="Tahoma" charset="0"/>
                <a:cs typeface="Times New Roman" charset="0"/>
              </a:rPr>
              <a:t>quitting.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#wait for the robot to stop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sleep(5</a:t>
            </a:r>
            <a:r>
              <a:rPr lang="en-US" dirty="0" smtClean="0">
                <a:latin typeface="Courier New"/>
                <a:cs typeface="Courier New"/>
              </a:rPr>
              <a:t>)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C38C3189-9975-194E-88D2-26DD94121727}" type="slidenum">
              <a:rPr lang="en-US" sz="1400"/>
              <a:pPr eaLnBrk="1" hangingPunct="1"/>
              <a:t>14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Timing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Notice that we started the left motor before the right motor.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The real world time between these two start times is too small to notice.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Also notice that we can have multiple motors running at the same time.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This is one advantage of Python over the Lego Software – it is easier to have the robot do two things at once.</a:t>
            </a:r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E822E2FF-C657-C445-9446-DE5C0C9AED37}" type="slidenum">
              <a:rPr lang="en-US" sz="1400"/>
              <a:pPr eaLnBrk="1" hangingPunct="1"/>
              <a:t>15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Medium Motors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In addition to Large Motors we also have Medium Motors.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All of the motors are controlled in the same way except that when we name the motor we would use the following: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dirty="0">
                <a:latin typeface="Courier New"/>
                <a:cs typeface="Courier New"/>
              </a:rPr>
              <a:t>m</a:t>
            </a:r>
            <a:r>
              <a:rPr lang="en-US" dirty="0" smtClean="0">
                <a:latin typeface="Courier New"/>
                <a:cs typeface="Courier New"/>
              </a:rPr>
              <a:t> = </a:t>
            </a:r>
            <a:r>
              <a:rPr lang="en-US" dirty="0" err="1" smtClean="0">
                <a:latin typeface="Courier New"/>
                <a:cs typeface="Courier New"/>
              </a:rPr>
              <a:t>MediumMotor</a:t>
            </a:r>
            <a:r>
              <a:rPr lang="en-US" dirty="0" smtClean="0">
                <a:latin typeface="Courier New"/>
                <a:cs typeface="Courier New"/>
              </a:rPr>
              <a:t>(‘</a:t>
            </a:r>
            <a:r>
              <a:rPr lang="en-US" dirty="0" err="1" smtClean="0">
                <a:latin typeface="Courier New"/>
                <a:cs typeface="Courier New"/>
              </a:rPr>
              <a:t>outA</a:t>
            </a:r>
            <a:r>
              <a:rPr lang="en-US" dirty="0" smtClean="0">
                <a:latin typeface="Courier New"/>
                <a:cs typeface="Courier New"/>
              </a:rPr>
              <a:t>’)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If your robot only has one Medium Motor you could </a:t>
            </a:r>
            <a:r>
              <a:rPr lang="en-US" dirty="0" smtClean="0">
                <a:latin typeface="Tahoma" charset="0"/>
                <a:cs typeface="Times New Roman" charset="0"/>
              </a:rPr>
              <a:t>also use</a:t>
            </a:r>
            <a:r>
              <a:rPr lang="en-US" dirty="0" smtClean="0">
                <a:latin typeface="Tahoma" charset="0"/>
                <a:cs typeface="Times New Roman" charset="0"/>
              </a:rPr>
              <a:t>: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dirty="0">
                <a:latin typeface="Courier New"/>
                <a:cs typeface="Courier New"/>
              </a:rPr>
              <a:t>m</a:t>
            </a:r>
            <a:r>
              <a:rPr lang="en-US" dirty="0" smtClean="0">
                <a:latin typeface="Courier New"/>
                <a:cs typeface="Courier New"/>
              </a:rPr>
              <a:t> = </a:t>
            </a:r>
            <a:r>
              <a:rPr lang="en-US" dirty="0" err="1" smtClean="0">
                <a:latin typeface="Courier New"/>
                <a:cs typeface="Courier New"/>
              </a:rPr>
              <a:t>MediumMotor</a:t>
            </a:r>
            <a:r>
              <a:rPr lang="en-US" dirty="0" smtClean="0">
                <a:latin typeface="Courier New"/>
                <a:cs typeface="Courier New"/>
              </a:rPr>
              <a:t>()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D4DAD6F1-73AE-DD48-9A3F-7028483086C9}" type="slidenum">
              <a:rPr lang="en-US" sz="1400"/>
              <a:pPr eaLnBrk="1" hangingPunct="1"/>
              <a:t>16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latin typeface="Tahoma" charset="0"/>
                <a:cs typeface="Times New Roman" charset="0"/>
              </a:rPr>
              <a:t>Why Two Different Motors?</a:t>
            </a:r>
            <a:endParaRPr lang="en-US" sz="4000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Large Motor: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Faster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More overall power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Medium Motor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Slower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Higher torque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More precise control</a:t>
            </a: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17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Motor Commands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There are several ways to control how long a motor runs.</a:t>
            </a:r>
          </a:p>
          <a:p>
            <a:pPr lvl="1" eaLnBrk="1" hangingPunct="1"/>
            <a:r>
              <a:rPr lang="en-US" dirty="0" err="1">
                <a:latin typeface="Courier New"/>
                <a:cs typeface="Courier New"/>
              </a:rPr>
              <a:t>r</a:t>
            </a:r>
            <a:r>
              <a:rPr lang="en-US" dirty="0" err="1" smtClean="0">
                <a:latin typeface="Courier New"/>
                <a:cs typeface="Courier New"/>
              </a:rPr>
              <a:t>un_timed</a:t>
            </a:r>
            <a:r>
              <a:rPr lang="en-US" dirty="0" smtClean="0">
                <a:latin typeface="Tahoma" charset="0"/>
                <a:cs typeface="Times New Roman" charset="0"/>
              </a:rPr>
              <a:t> – run for </a:t>
            </a:r>
            <a:r>
              <a:rPr lang="en-US" dirty="0" err="1" smtClean="0">
                <a:latin typeface="Courier New"/>
                <a:cs typeface="Courier New"/>
              </a:rPr>
              <a:t>time_sp</a:t>
            </a:r>
            <a:r>
              <a:rPr lang="en-US" dirty="0" smtClean="0">
                <a:latin typeface="Tahoma" charset="0"/>
                <a:cs typeface="Times New Roman" charset="0"/>
              </a:rPr>
              <a:t> milliseconds.</a:t>
            </a:r>
          </a:p>
          <a:p>
            <a:pPr lvl="1" eaLnBrk="1" hangingPunct="1"/>
            <a:r>
              <a:rPr lang="en-US" dirty="0" err="1">
                <a:latin typeface="Courier New"/>
                <a:cs typeface="Courier New"/>
              </a:rPr>
              <a:t>r</a:t>
            </a:r>
            <a:r>
              <a:rPr lang="en-US" dirty="0" err="1" smtClean="0">
                <a:latin typeface="Courier New"/>
                <a:cs typeface="Courier New"/>
              </a:rPr>
              <a:t>un_forever</a:t>
            </a:r>
            <a:r>
              <a:rPr lang="en-US" dirty="0" smtClean="0">
                <a:latin typeface="Tahoma" charset="0"/>
                <a:cs typeface="Times New Roman" charset="0"/>
              </a:rPr>
              <a:t> – run until told to stop.</a:t>
            </a:r>
          </a:p>
          <a:p>
            <a:pPr lvl="1" eaLnBrk="1" hangingPunct="1"/>
            <a:r>
              <a:rPr lang="en-US" dirty="0" err="1" smtClean="0">
                <a:latin typeface="Courier New"/>
                <a:cs typeface="Courier New"/>
              </a:rPr>
              <a:t>run_stop</a:t>
            </a:r>
            <a:r>
              <a:rPr lang="en-US" dirty="0" smtClean="0">
                <a:latin typeface="Tahoma" charset="0"/>
                <a:cs typeface="Times New Roman" charset="0"/>
              </a:rPr>
              <a:t> – stop the motor.</a:t>
            </a:r>
          </a:p>
          <a:p>
            <a:pPr lvl="1" eaLnBrk="1" hangingPunct="1"/>
            <a:r>
              <a:rPr lang="en-US" dirty="0" err="1">
                <a:latin typeface="Courier New"/>
                <a:cs typeface="Courier New"/>
              </a:rPr>
              <a:t>r</a:t>
            </a:r>
            <a:r>
              <a:rPr lang="en-US" dirty="0" err="1" smtClean="0">
                <a:latin typeface="Courier New"/>
                <a:cs typeface="Courier New"/>
              </a:rPr>
              <a:t>un_to_rel_pos</a:t>
            </a:r>
            <a:r>
              <a:rPr lang="en-US" dirty="0" smtClean="0">
                <a:latin typeface="Tahoma" charset="0"/>
                <a:cs typeface="Times New Roman" charset="0"/>
              </a:rPr>
              <a:t> – run the motor  </a:t>
            </a:r>
            <a:r>
              <a:rPr lang="en-US" dirty="0" err="1" smtClean="0">
                <a:latin typeface="Courier New"/>
                <a:cs typeface="Courier New"/>
              </a:rPr>
              <a:t>position_sp</a:t>
            </a:r>
            <a:r>
              <a:rPr lang="en-US" dirty="0" smtClean="0">
                <a:latin typeface="Tahoma" charset="0"/>
                <a:cs typeface="Times New Roman" charset="0"/>
              </a:rPr>
              <a:t> degrees.</a:t>
            </a:r>
            <a:endParaRPr lang="en-US" dirty="0">
              <a:latin typeface="Tahoma" charset="0"/>
              <a:cs typeface="Times New Roman" charset="0"/>
            </a:endParaRP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There are a few others, but this is a start.</a:t>
            </a:r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C697EDAF-CD9D-A445-AB85-D609C931FDF3}" type="slidenum">
              <a:rPr lang="en-US" sz="1400"/>
              <a:pPr eaLnBrk="1" hangingPunct="1"/>
              <a:t>18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uiExpand="1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Motor Parameters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There are also several parameter you can set to determine how the motor behaves.</a:t>
            </a:r>
          </a:p>
          <a:p>
            <a:pPr lvl="1" eaLnBrk="1" hangingPunct="1"/>
            <a:r>
              <a:rPr lang="en-US" dirty="0" err="1">
                <a:latin typeface="Courier New"/>
                <a:cs typeface="Courier New"/>
              </a:rPr>
              <a:t>t</a:t>
            </a:r>
            <a:r>
              <a:rPr lang="en-US" dirty="0" err="1" smtClean="0">
                <a:latin typeface="Courier New"/>
                <a:cs typeface="Courier New"/>
              </a:rPr>
              <a:t>ime_sp</a:t>
            </a:r>
            <a:r>
              <a:rPr lang="en-US" dirty="0" smtClean="0">
                <a:latin typeface="Tahoma" charset="0"/>
                <a:cs typeface="Times New Roman" charset="0"/>
              </a:rPr>
              <a:t> – how long to run (milliseconds).</a:t>
            </a:r>
          </a:p>
          <a:p>
            <a:pPr lvl="1" eaLnBrk="1" hangingPunct="1"/>
            <a:r>
              <a:rPr lang="en-US" dirty="0" err="1" smtClean="0">
                <a:latin typeface="Courier New"/>
                <a:cs typeface="Courier New"/>
              </a:rPr>
              <a:t>duty_cycle_sp</a:t>
            </a:r>
            <a:r>
              <a:rPr lang="en-US" dirty="0" smtClean="0">
                <a:latin typeface="Tahoma" charset="0"/>
                <a:cs typeface="Times New Roman" charset="0"/>
              </a:rPr>
              <a:t> – how much power to use [-100, 100].</a:t>
            </a:r>
          </a:p>
          <a:p>
            <a:pPr lvl="1" eaLnBrk="1" hangingPunct="1"/>
            <a:r>
              <a:rPr lang="en-US" dirty="0">
                <a:latin typeface="Courier New"/>
                <a:cs typeface="Courier New"/>
              </a:rPr>
              <a:t>p</a:t>
            </a:r>
            <a:r>
              <a:rPr lang="en-US" dirty="0" smtClean="0">
                <a:latin typeface="Courier New"/>
                <a:cs typeface="Courier New"/>
              </a:rPr>
              <a:t>olarity</a:t>
            </a:r>
            <a:r>
              <a:rPr lang="en-US" dirty="0" smtClean="0">
                <a:latin typeface="Tahoma" charset="0"/>
                <a:cs typeface="Times New Roman" charset="0"/>
              </a:rPr>
              <a:t> – which direction is positive (</a:t>
            </a:r>
            <a:r>
              <a:rPr lang="en-US" dirty="0" smtClean="0">
                <a:latin typeface="Courier New"/>
                <a:cs typeface="Courier New"/>
              </a:rPr>
              <a:t>‘normal’</a:t>
            </a:r>
            <a:r>
              <a:rPr lang="en-US" dirty="0" smtClean="0">
                <a:latin typeface="Tahoma" charset="0"/>
                <a:cs typeface="Times New Roman" charset="0"/>
              </a:rPr>
              <a:t>, </a:t>
            </a:r>
            <a:r>
              <a:rPr lang="en-US" dirty="0" smtClean="0">
                <a:latin typeface="Courier New"/>
                <a:cs typeface="Courier New"/>
              </a:rPr>
              <a:t>‘inversed’</a:t>
            </a:r>
            <a:r>
              <a:rPr lang="en-US" dirty="0" smtClean="0">
                <a:latin typeface="Tahoma" charset="0"/>
                <a:cs typeface="Times New Roman" charset="0"/>
              </a:rPr>
              <a:t>).</a:t>
            </a:r>
          </a:p>
          <a:p>
            <a:pPr lvl="1" eaLnBrk="1" hangingPunct="1"/>
            <a:r>
              <a:rPr lang="en-US" dirty="0" err="1">
                <a:latin typeface="Courier New"/>
                <a:cs typeface="Courier New"/>
              </a:rPr>
              <a:t>p</a:t>
            </a:r>
            <a:r>
              <a:rPr lang="en-US" dirty="0" err="1" smtClean="0">
                <a:latin typeface="Courier New"/>
                <a:cs typeface="Courier New"/>
              </a:rPr>
              <a:t>osition_sp</a:t>
            </a:r>
            <a:r>
              <a:rPr lang="en-US" dirty="0" smtClean="0">
                <a:latin typeface="Tahoma" charset="0"/>
                <a:cs typeface="Times New Roman" charset="0"/>
              </a:rPr>
              <a:t> – how many degrees to rotate.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D92A03F3-BA65-DB46-A055-A0771BC61C53}" type="slidenum">
              <a:rPr lang="en-US" sz="1400"/>
              <a:pPr eaLnBrk="1" hangingPunct="1"/>
              <a:t>19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ahoma" charset="0"/>
                <a:ea typeface="+mj-ea"/>
                <a:cs typeface="Times New Roman" charset="0"/>
              </a:rPr>
              <a:t>Download a Program</a:t>
            </a:r>
            <a:endParaRPr lang="en-US" sz="3600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latin typeface="Tahoma" charset="0"/>
                <a:cs typeface="Times New Roman" charset="0"/>
              </a:rPr>
              <a:t>Before you can run a Python program on your robot you must transfer the program file(s).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Download the programs </a:t>
            </a:r>
            <a:r>
              <a:rPr lang="en-US" sz="2800" dirty="0" smtClean="0">
                <a:latin typeface="Courier New"/>
                <a:cs typeface="Courier New"/>
              </a:rPr>
              <a:t>ev3.py</a:t>
            </a:r>
            <a:r>
              <a:rPr lang="en-US" sz="2800" dirty="0" smtClean="0">
                <a:latin typeface="Tahoma" charset="0"/>
                <a:cs typeface="Times New Roman" charset="0"/>
              </a:rPr>
              <a:t>, </a:t>
            </a:r>
            <a:r>
              <a:rPr lang="en-US" sz="2800" dirty="0" err="1" smtClean="0">
                <a:latin typeface="Courier New"/>
                <a:cs typeface="Courier New"/>
              </a:rPr>
              <a:t>shortdrive.py</a:t>
            </a:r>
            <a:r>
              <a:rPr lang="en-US" sz="2800" dirty="0" smtClean="0">
                <a:latin typeface="Courier New"/>
                <a:cs typeface="Courier New"/>
              </a:rPr>
              <a:t>,</a:t>
            </a:r>
            <a:r>
              <a:rPr lang="en-US" sz="2800" dirty="0" smtClean="0">
                <a:latin typeface="Tahoma"/>
                <a:cs typeface="Tahoma"/>
              </a:rPr>
              <a:t> and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Courier New"/>
                <a:cs typeface="Courier New"/>
              </a:rPr>
              <a:t>sensors.py</a:t>
            </a:r>
            <a:r>
              <a:rPr lang="en-US" sz="2800" dirty="0" smtClean="0">
                <a:latin typeface="Courier New"/>
                <a:cs typeface="Courier New"/>
              </a:rPr>
              <a:t> </a:t>
            </a:r>
            <a:r>
              <a:rPr lang="en-US" sz="2800" dirty="0" smtClean="0">
                <a:latin typeface="Tahoma" charset="0"/>
                <a:cs typeface="Times New Roman" charset="0"/>
              </a:rPr>
              <a:t>from the </a:t>
            </a:r>
            <a:r>
              <a:rPr lang="en-US" sz="2800" dirty="0" err="1" smtClean="0">
                <a:latin typeface="Tahoma" charset="0"/>
                <a:cs typeface="Times New Roman" charset="0"/>
              </a:rPr>
              <a:t>Wikispaces</a:t>
            </a:r>
            <a:r>
              <a:rPr lang="en-US" sz="2800" dirty="0" smtClean="0">
                <a:latin typeface="Tahoma" charset="0"/>
                <a:cs typeface="Times New Roman" charset="0"/>
              </a:rPr>
              <a:t> page using the Chrome browser.</a:t>
            </a:r>
          </a:p>
          <a:p>
            <a:pPr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7BD0B0-E5D9-6549-A444-52152E06C31D}" type="slidenum">
              <a:rPr lang="en-US" sz="1400"/>
              <a:pPr eaLnBrk="1" hangingPunct="1"/>
              <a:t>2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Motor Parameters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lvl="1" eaLnBrk="1" hangingPunct="1"/>
            <a:r>
              <a:rPr lang="en-US" dirty="0" err="1" smtClean="0">
                <a:latin typeface="Courier New"/>
                <a:cs typeface="Courier New"/>
              </a:rPr>
              <a:t>ramp_down_sp</a:t>
            </a:r>
            <a:r>
              <a:rPr lang="en-US" dirty="0" smtClean="0">
                <a:latin typeface="Tahoma" charset="0"/>
                <a:cs typeface="Times New Roman" charset="0"/>
              </a:rPr>
              <a:t> </a:t>
            </a:r>
            <a:r>
              <a:rPr lang="en-US" dirty="0" smtClean="0">
                <a:latin typeface="Tahoma" charset="0"/>
                <a:cs typeface="Times New Roman" charset="0"/>
              </a:rPr>
              <a:t>– as the motor approaches its goal, how long to slow down (milliseconds).</a:t>
            </a:r>
          </a:p>
          <a:p>
            <a:pPr lvl="1" eaLnBrk="1" hangingPunct="1"/>
            <a:r>
              <a:rPr lang="en-US" dirty="0" err="1">
                <a:latin typeface="Courier New"/>
                <a:cs typeface="Courier New"/>
              </a:rPr>
              <a:t>r</a:t>
            </a:r>
            <a:r>
              <a:rPr lang="en-US" dirty="0" err="1" smtClean="0">
                <a:latin typeface="Courier New"/>
                <a:cs typeface="Courier New"/>
              </a:rPr>
              <a:t>amp_up_sp</a:t>
            </a:r>
            <a:r>
              <a:rPr lang="en-US" dirty="0" smtClean="0">
                <a:latin typeface="Tahoma" charset="0"/>
                <a:cs typeface="Times New Roman" charset="0"/>
              </a:rPr>
              <a:t> </a:t>
            </a:r>
            <a:r>
              <a:rPr lang="en-US" dirty="0">
                <a:latin typeface="Tahoma" charset="0"/>
                <a:cs typeface="Times New Roman" charset="0"/>
              </a:rPr>
              <a:t>– as the motor </a:t>
            </a:r>
            <a:r>
              <a:rPr lang="en-US" dirty="0" smtClean="0">
                <a:latin typeface="Tahoma" charset="0"/>
                <a:cs typeface="Times New Roman" charset="0"/>
              </a:rPr>
              <a:t>starts, </a:t>
            </a:r>
            <a:r>
              <a:rPr lang="en-US" dirty="0">
                <a:latin typeface="Tahoma" charset="0"/>
                <a:cs typeface="Times New Roman" charset="0"/>
              </a:rPr>
              <a:t>how long to </a:t>
            </a:r>
            <a:r>
              <a:rPr lang="en-US" dirty="0" smtClean="0">
                <a:latin typeface="Tahoma" charset="0"/>
                <a:cs typeface="Times New Roman" charset="0"/>
              </a:rPr>
              <a:t>speed up (</a:t>
            </a:r>
            <a:r>
              <a:rPr lang="en-US" dirty="0">
                <a:latin typeface="Tahoma" charset="0"/>
                <a:cs typeface="Times New Roman" charset="0"/>
              </a:rPr>
              <a:t>milliseconds).</a:t>
            </a:r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r>
              <a:rPr lang="en-US" dirty="0" err="1">
                <a:latin typeface="Courier New"/>
                <a:cs typeface="Courier New"/>
              </a:rPr>
              <a:t>s</a:t>
            </a:r>
            <a:r>
              <a:rPr lang="en-US" dirty="0" err="1" smtClean="0">
                <a:latin typeface="Courier New"/>
                <a:cs typeface="Courier New"/>
              </a:rPr>
              <a:t>peed_regulation_enabled</a:t>
            </a:r>
            <a:r>
              <a:rPr lang="en-US" dirty="0" smtClean="0">
                <a:latin typeface="Tahoma" charset="0"/>
                <a:cs typeface="Times New Roman" charset="0"/>
              </a:rPr>
              <a:t> – vary the power to hold a constant speed (</a:t>
            </a:r>
            <a:r>
              <a:rPr lang="en-US" dirty="0" smtClean="0">
                <a:latin typeface="Courier New"/>
                <a:cs typeface="Courier New"/>
              </a:rPr>
              <a:t>‘on’</a:t>
            </a:r>
            <a:r>
              <a:rPr lang="en-US" dirty="0" smtClean="0">
                <a:latin typeface="Tahoma" charset="0"/>
                <a:cs typeface="Times New Roman" charset="0"/>
              </a:rPr>
              <a:t>, </a:t>
            </a:r>
            <a:r>
              <a:rPr lang="en-US" dirty="0" smtClean="0">
                <a:latin typeface="Courier New"/>
                <a:cs typeface="Courier New"/>
              </a:rPr>
              <a:t>‘off’</a:t>
            </a:r>
            <a:r>
              <a:rPr lang="en-US" dirty="0" smtClean="0">
                <a:latin typeface="Tahoma" charset="0"/>
                <a:cs typeface="Times New Roman" charset="0"/>
              </a:rPr>
              <a:t>).</a:t>
            </a:r>
          </a:p>
          <a:p>
            <a:pPr lvl="1" eaLnBrk="1" hangingPunct="1"/>
            <a:r>
              <a:rPr lang="en-US" dirty="0" err="1" smtClean="0">
                <a:latin typeface="Courier New"/>
                <a:cs typeface="Courier New"/>
              </a:rPr>
              <a:t>speed_sp</a:t>
            </a:r>
            <a:r>
              <a:rPr lang="en-US" dirty="0" smtClean="0">
                <a:latin typeface="Tahoma" charset="0"/>
                <a:cs typeface="Times New Roman" charset="0"/>
              </a:rPr>
              <a:t> – how fast to go when using speed regulation (degrees per second).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D92A03F3-BA65-DB46-A055-A0771BC61C53}" type="slidenum">
              <a:rPr lang="en-US" sz="1400"/>
              <a:pPr eaLnBrk="1" hangingPunct="1"/>
              <a:t>20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86145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Motor Parameters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lvl="1" eaLnBrk="1" hangingPunct="1"/>
            <a:r>
              <a:rPr lang="en-US" dirty="0" err="1">
                <a:latin typeface="Courier New"/>
                <a:cs typeface="Courier New"/>
              </a:rPr>
              <a:t>s</a:t>
            </a:r>
            <a:r>
              <a:rPr lang="en-US" dirty="0" err="1" smtClean="0">
                <a:latin typeface="Courier New"/>
                <a:cs typeface="Courier New"/>
              </a:rPr>
              <a:t>top_command</a:t>
            </a:r>
            <a:r>
              <a:rPr lang="en-US" dirty="0" smtClean="0">
                <a:latin typeface="Tahoma" charset="0"/>
                <a:cs typeface="Times New Roman" charset="0"/>
              </a:rPr>
              <a:t>– how to stop:</a:t>
            </a:r>
          </a:p>
          <a:p>
            <a:pPr lvl="2" eaLnBrk="1" hangingPunct="1"/>
            <a:r>
              <a:rPr lang="en-US" dirty="0" smtClean="0">
                <a:latin typeface="Courier New"/>
                <a:cs typeface="Courier New"/>
              </a:rPr>
              <a:t>‘coast’ </a:t>
            </a:r>
            <a:r>
              <a:rPr lang="en-US" dirty="0" smtClean="0">
                <a:latin typeface="Tahoma" charset="0"/>
                <a:cs typeface="Times New Roman" charset="0"/>
              </a:rPr>
              <a:t>– remove power and freely coast</a:t>
            </a:r>
          </a:p>
          <a:p>
            <a:pPr lvl="2" eaLnBrk="1" hangingPunct="1"/>
            <a:r>
              <a:rPr lang="en-US" dirty="0" smtClean="0">
                <a:latin typeface="Courier New"/>
                <a:cs typeface="Courier New"/>
              </a:rPr>
              <a:t>‘brake’ </a:t>
            </a:r>
            <a:r>
              <a:rPr lang="en-US" dirty="0" smtClean="0">
                <a:latin typeface="Tahoma" charset="0"/>
                <a:cs typeface="Times New Roman" charset="0"/>
              </a:rPr>
              <a:t>– place a load on the motor to absorb energy and stop more quickly.</a:t>
            </a:r>
          </a:p>
          <a:p>
            <a:pPr lvl="2" eaLnBrk="1" hangingPunct="1"/>
            <a:r>
              <a:rPr lang="en-US" dirty="0" smtClean="0">
                <a:latin typeface="Courier New"/>
                <a:cs typeface="Courier New"/>
              </a:rPr>
              <a:t>‘hold’ </a:t>
            </a:r>
            <a:r>
              <a:rPr lang="en-US" dirty="0" smtClean="0">
                <a:latin typeface="Tahoma" charset="0"/>
                <a:cs typeface="Times New Roman" charset="0"/>
              </a:rPr>
              <a:t>– after stopping actively try to hold position by using power to “fight” any attempt to move it.</a:t>
            </a:r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D92A03F3-BA65-DB46-A055-A0771BC61C53}" type="slidenum">
              <a:rPr lang="en-US" sz="1400"/>
              <a:pPr eaLnBrk="1" hangingPunct="1"/>
              <a:t>21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626768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 bldLvl="2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Activities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latin typeface="Tahoma" charset="0"/>
                <a:cs typeface="Times New Roman" charset="0"/>
              </a:rPr>
              <a:t>Experiment and see how close you can to having your robot do the following:</a:t>
            </a:r>
          </a:p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D</a:t>
            </a:r>
            <a:r>
              <a:rPr lang="en-US" dirty="0" smtClean="0">
                <a:latin typeface="Tahoma" charset="0"/>
                <a:cs typeface="Times New Roman" charset="0"/>
              </a:rPr>
              <a:t>rive in a straight line forward 1 meter.</a:t>
            </a:r>
          </a:p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D</a:t>
            </a:r>
            <a:r>
              <a:rPr lang="en-US" dirty="0" smtClean="0">
                <a:latin typeface="Tahoma" charset="0"/>
                <a:cs typeface="Times New Roman" charset="0"/>
              </a:rPr>
              <a:t>rive backward 1 meter.</a:t>
            </a:r>
          </a:p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S</a:t>
            </a:r>
            <a:r>
              <a:rPr lang="en-US" dirty="0" smtClean="0">
                <a:latin typeface="Tahoma" charset="0"/>
                <a:cs typeface="Times New Roman" charset="0"/>
              </a:rPr>
              <a:t>pin in place (drive one wheel forward and the other backward</a:t>
            </a:r>
            <a:r>
              <a:rPr lang="en-US" smtClean="0">
                <a:latin typeface="Tahoma" charset="0"/>
                <a:cs typeface="Times New Roman" charset="0"/>
              </a:rPr>
              <a:t>).</a:t>
            </a:r>
            <a:endParaRPr lang="en-US" dirty="0" smtClean="0">
              <a:latin typeface="Tahoma" charset="0"/>
              <a:cs typeface="Times New Roman" charset="0"/>
            </a:endParaRPr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25BAFBF4-E6A7-544C-BC8D-8D7B92726878}" type="slidenum">
              <a:rPr lang="en-US" sz="1400"/>
              <a:pPr eaLnBrk="1" hangingPunct="1"/>
              <a:t>22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ahoma" charset="0"/>
                <a:ea typeface="+mj-ea"/>
                <a:cs typeface="Times New Roman" charset="0"/>
              </a:rPr>
              <a:t>Startup EV3</a:t>
            </a:r>
            <a:endParaRPr lang="en-US" sz="3600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Start up the EV3 brick with the ev3dev SD card inserted.</a:t>
            </a:r>
          </a:p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Connect the EV3 brick to the </a:t>
            </a:r>
            <a:r>
              <a:rPr lang="en-US" dirty="0" err="1" smtClean="0">
                <a:latin typeface="Tahoma" charset="0"/>
                <a:cs typeface="Times New Roman" charset="0"/>
              </a:rPr>
              <a:t>Chromebook</a:t>
            </a:r>
            <a:r>
              <a:rPr lang="en-US" dirty="0" smtClean="0">
                <a:latin typeface="Tahoma" charset="0"/>
                <a:cs typeface="Times New Roman" charset="0"/>
              </a:rPr>
              <a:t>.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You can use either </a:t>
            </a:r>
            <a:r>
              <a:rPr lang="en-US" dirty="0" err="1" smtClean="0">
                <a:latin typeface="Tahoma" charset="0"/>
                <a:cs typeface="Times New Roman" charset="0"/>
              </a:rPr>
              <a:t>WiFi</a:t>
            </a:r>
            <a:r>
              <a:rPr lang="en-US" dirty="0" smtClean="0">
                <a:latin typeface="Tahoma" charset="0"/>
                <a:cs typeface="Times New Roman" charset="0"/>
              </a:rPr>
              <a:t> or </a:t>
            </a:r>
            <a:r>
              <a:rPr lang="en-US" dirty="0">
                <a:latin typeface="Tahoma" charset="0"/>
                <a:cs typeface="Times New Roman" charset="0"/>
              </a:rPr>
              <a:t>the USB cable</a:t>
            </a:r>
            <a:r>
              <a:rPr lang="en-US" dirty="0" smtClean="0">
                <a:latin typeface="Tahoma" charset="0"/>
                <a:cs typeface="Times New Roman" charset="0"/>
              </a:rPr>
              <a:t>.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See the installation instruction for the details on how to do this.</a:t>
            </a:r>
            <a:r>
              <a:rPr lang="en-US" dirty="0" smtClean="0">
                <a:latin typeface="Tahoma" charset="0"/>
                <a:cs typeface="Times New Roman" charset="0"/>
              </a:rPr>
              <a:t> </a:t>
            </a:r>
            <a:endParaRPr lang="en-US" dirty="0" smtClean="0">
              <a:latin typeface="Tahoma" charset="0"/>
              <a:cs typeface="Times New Roman" charset="0"/>
            </a:endParaRPr>
          </a:p>
          <a:p>
            <a:pPr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7BD0B0-E5D9-6549-A444-52152E06C31D}" type="slidenum">
              <a:rPr lang="en-US" sz="1400"/>
              <a:pPr eaLnBrk="1" hangingPunct="1"/>
              <a:t>3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260620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uiExpand="1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ahoma" charset="0"/>
                <a:ea typeface="+mj-ea"/>
                <a:cs typeface="Times New Roman" charset="0"/>
              </a:rPr>
              <a:t>Run the Program Wirelessly</a:t>
            </a:r>
            <a:endParaRPr lang="en-US" sz="3600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Some robot programs work fine while using a USB cable, but if your robot is travelling a long distance you may want to run it wirelessly.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You can connect to the robot using </a:t>
            </a:r>
            <a:r>
              <a:rPr lang="en-US" sz="2800" dirty="0" err="1" smtClean="0">
                <a:latin typeface="Tahoma" charset="0"/>
                <a:cs typeface="Times New Roman" charset="0"/>
              </a:rPr>
              <a:t>WiFi</a:t>
            </a:r>
            <a:r>
              <a:rPr lang="en-US" sz="2800" dirty="0" smtClean="0">
                <a:latin typeface="Tahoma" charset="0"/>
                <a:cs typeface="Times New Roman" charset="0"/>
              </a:rPr>
              <a:t>.</a:t>
            </a:r>
          </a:p>
          <a:p>
            <a:pPr lvl="1" eaLnBrk="1" hangingPunct="1"/>
            <a:r>
              <a:rPr lang="en-US" sz="2400" dirty="0" smtClean="0">
                <a:latin typeface="Tahoma" charset="0"/>
                <a:cs typeface="Times New Roman" charset="0"/>
              </a:rPr>
              <a:t>In this case the IP number used to log into the robot will be different.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You can run programs directly from the EV3 brick using </a:t>
            </a:r>
            <a:r>
              <a:rPr lang="en-US" sz="2800" dirty="0" smtClean="0">
                <a:latin typeface="Tahoma" charset="0"/>
                <a:cs typeface="Times New Roman" charset="0"/>
              </a:rPr>
              <a:t>Brickman without any connection.</a:t>
            </a:r>
            <a:endParaRPr lang="en-US" sz="2800" dirty="0" smtClean="0">
              <a:latin typeface="Tahoma" charset="0"/>
              <a:cs typeface="Times New Roman" charset="0"/>
            </a:endParaRPr>
          </a:p>
          <a:p>
            <a:pPr lvl="1" eaLnBrk="1" hangingPunct="1"/>
            <a:r>
              <a:rPr lang="en-US" sz="2400" dirty="0" smtClean="0">
                <a:latin typeface="Tahoma" charset="0"/>
                <a:cs typeface="Times New Roman" charset="0"/>
              </a:rPr>
              <a:t>See the instructions on how to do this.</a:t>
            </a:r>
          </a:p>
          <a:p>
            <a:pPr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marL="514350" indent="-457200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Python Programming, 2/e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88578090-29E7-744D-8016-43756417D11E}" type="slidenum">
              <a:rPr lang="en-US" sz="1400"/>
              <a:pPr eaLnBrk="1" hangingPunct="1"/>
              <a:t>4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786444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ahoma" charset="0"/>
                <a:ea typeface="+mj-ea"/>
                <a:cs typeface="Times New Roman" charset="0"/>
              </a:rPr>
              <a:t>Copy the Program to EV3</a:t>
            </a:r>
            <a:endParaRPr lang="en-US" sz="3600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Tahoma" charset="0"/>
                <a:cs typeface="Times New Roman" charset="0"/>
              </a:rPr>
              <a:t>Go to Linux on the </a:t>
            </a:r>
            <a:r>
              <a:rPr lang="en-US" sz="2400" dirty="0" err="1" smtClean="0">
                <a:latin typeface="Tahoma" charset="0"/>
                <a:cs typeface="Times New Roman" charset="0"/>
              </a:rPr>
              <a:t>Chromebook</a:t>
            </a:r>
            <a:r>
              <a:rPr lang="en-US" sz="2400" dirty="0" smtClean="0">
                <a:latin typeface="Tahoma" charset="0"/>
                <a:cs typeface="Times New Roman" charset="0"/>
              </a:rPr>
              <a:t> and open a terminal window.</a:t>
            </a:r>
          </a:p>
          <a:p>
            <a:pPr eaLnBrk="1" hangingPunct="1"/>
            <a:r>
              <a:rPr lang="en-US" sz="2400" dirty="0" smtClean="0">
                <a:latin typeface="Tahoma" charset="0"/>
                <a:cs typeface="Times New Roman" charset="0"/>
              </a:rPr>
              <a:t>In the terminal window </a:t>
            </a:r>
            <a:r>
              <a:rPr lang="en-US" sz="2400" dirty="0" smtClean="0">
                <a:latin typeface="Tahoma" charset="0"/>
                <a:cs typeface="Times New Roman" charset="0"/>
              </a:rPr>
              <a:t>go the the Downloads directory:</a:t>
            </a:r>
            <a:endParaRPr lang="en-US" sz="2400" dirty="0" smtClean="0">
              <a:latin typeface="Tahoma" charset="0"/>
              <a:cs typeface="Times New Roman" charset="0"/>
            </a:endParaRPr>
          </a:p>
          <a:p>
            <a:pPr marL="457200" lvl="1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c</a:t>
            </a:r>
            <a:r>
              <a:rPr lang="en-US" sz="2000" dirty="0" smtClean="0">
                <a:latin typeface="Courier New"/>
                <a:cs typeface="Courier New"/>
              </a:rPr>
              <a:t>d ~/Downloads</a:t>
            </a:r>
          </a:p>
          <a:p>
            <a:pPr eaLnBrk="1" hangingPunct="1"/>
            <a:r>
              <a:rPr lang="en-US" sz="2400" dirty="0" smtClean="0">
                <a:latin typeface="Tahoma" charset="0"/>
                <a:cs typeface="Times New Roman" charset="0"/>
              </a:rPr>
              <a:t>Copy a file to the EV3 by typing:</a:t>
            </a:r>
            <a:endParaRPr lang="en-US" sz="2400" dirty="0" smtClean="0">
              <a:latin typeface="Tahoma" charset="0"/>
              <a:cs typeface="Times New Roman" charset="0"/>
            </a:endParaRPr>
          </a:p>
          <a:p>
            <a:pPr marL="457200" lvl="1" indent="0" eaLnBrk="1" hangingPunct="1">
              <a:buNone/>
            </a:pPr>
            <a:r>
              <a:rPr lang="en-US" sz="1800" dirty="0" err="1" smtClean="0">
                <a:latin typeface="Courier New"/>
                <a:cs typeface="Courier New"/>
              </a:rPr>
              <a:t>scp</a:t>
            </a:r>
            <a:r>
              <a:rPr lang="en-US" sz="1800" dirty="0" smtClean="0">
                <a:latin typeface="Courier New"/>
                <a:cs typeface="Courier New"/>
              </a:rPr>
              <a:t> ev3.py </a:t>
            </a:r>
            <a:r>
              <a:rPr lang="en-US" sz="1800" dirty="0" smtClean="0">
                <a:latin typeface="Courier New"/>
                <a:cs typeface="Courier New"/>
              </a:rPr>
              <a:t>robot@192.168.0.1:.</a:t>
            </a:r>
            <a:endParaRPr lang="en-US" sz="1800" dirty="0">
              <a:latin typeface="Courier New"/>
              <a:cs typeface="Courier New"/>
            </a:endParaRPr>
          </a:p>
          <a:p>
            <a:pPr lvl="1" eaLnBrk="1" hangingPunct="1"/>
            <a:r>
              <a:rPr lang="en-US" sz="2000" dirty="0" smtClean="0">
                <a:latin typeface="Tahoma" charset="0"/>
                <a:cs typeface="Times New Roman" charset="0"/>
              </a:rPr>
              <a:t>You will need to change th</a:t>
            </a:r>
            <a:r>
              <a:rPr lang="en-US" sz="2000" dirty="0" smtClean="0">
                <a:latin typeface="Tahoma" charset="0"/>
                <a:cs typeface="Times New Roman" charset="0"/>
              </a:rPr>
              <a:t>e number here to match the number on your EV3 brick.</a:t>
            </a:r>
          </a:p>
          <a:p>
            <a:pPr eaLnBrk="1" hangingPunct="1"/>
            <a:r>
              <a:rPr lang="en-US" sz="2400" dirty="0" smtClean="0">
                <a:latin typeface="Tahoma" charset="0"/>
                <a:cs typeface="Times New Roman" charset="0"/>
              </a:rPr>
              <a:t>Enter </a:t>
            </a:r>
            <a:r>
              <a:rPr lang="en-US" sz="2400" dirty="0" smtClean="0">
                <a:latin typeface="Tahoma" charset="0"/>
                <a:cs typeface="Times New Roman" charset="0"/>
              </a:rPr>
              <a:t>the password: </a:t>
            </a:r>
            <a:r>
              <a:rPr lang="en-US" sz="2400" dirty="0" smtClean="0">
                <a:latin typeface="Courier New"/>
                <a:cs typeface="Courier New"/>
              </a:rPr>
              <a:t>maker</a:t>
            </a:r>
          </a:p>
          <a:p>
            <a:pPr eaLnBrk="1" hangingPunct="1"/>
            <a:r>
              <a:rPr lang="en-US" sz="2400" dirty="0" smtClean="0">
                <a:latin typeface="Tahoma" charset="0"/>
                <a:cs typeface="Times New Roman" charset="0"/>
              </a:rPr>
              <a:t>Repeat </a:t>
            </a:r>
            <a:r>
              <a:rPr lang="en-US" sz="2400" dirty="0" smtClean="0">
                <a:latin typeface="Tahoma" charset="0"/>
                <a:cs typeface="Times New Roman" charset="0"/>
              </a:rPr>
              <a:t>this twice more copying </a:t>
            </a:r>
            <a:r>
              <a:rPr lang="en-US" sz="2400" dirty="0" err="1" smtClean="0">
                <a:latin typeface="Courier New"/>
                <a:cs typeface="Courier New"/>
              </a:rPr>
              <a:t>shortdrive.py</a:t>
            </a:r>
            <a:r>
              <a:rPr lang="en-US" sz="2400" dirty="0" smtClean="0">
                <a:latin typeface="Tahoma" charset="0"/>
                <a:cs typeface="Times New Roman" charset="0"/>
              </a:rPr>
              <a:t> and </a:t>
            </a:r>
            <a:r>
              <a:rPr lang="en-US" sz="2400" dirty="0" err="1" smtClean="0">
                <a:latin typeface="Courier New"/>
                <a:cs typeface="Courier New"/>
              </a:rPr>
              <a:t>sensors.py</a:t>
            </a:r>
            <a:r>
              <a:rPr lang="en-US" sz="2400" dirty="0" smtClean="0">
                <a:latin typeface="Tahoma" charset="0"/>
                <a:cs typeface="Times New Roman" charset="0"/>
              </a:rPr>
              <a:t> </a:t>
            </a:r>
            <a:r>
              <a:rPr lang="en-US" sz="2400" dirty="0" smtClean="0">
                <a:latin typeface="Tahoma" charset="0"/>
                <a:cs typeface="Times New Roman" charset="0"/>
              </a:rPr>
              <a:t>to the EV3.</a:t>
            </a:r>
            <a:endParaRPr lang="en-US" sz="2400" dirty="0">
              <a:latin typeface="Tahoma" charset="0"/>
              <a:cs typeface="Times New Roman" charset="0"/>
            </a:endParaRPr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 smtClean="0">
                <a:cs typeface="Times New Roman" charset="0"/>
              </a:rPr>
              <a:t>Python Programming, 2/e</a:t>
            </a:r>
            <a:endParaRPr lang="en-US" sz="1400" dirty="0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7F65B29E-78AC-A24F-9F29-8472EBE4CD3F}" type="slidenum">
              <a:rPr lang="en-US" sz="1400"/>
              <a:pPr eaLnBrk="1" hangingPunct="1"/>
              <a:t>5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6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6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6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6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ahoma" charset="0"/>
                <a:ea typeface="+mj-ea"/>
                <a:cs typeface="Times New Roman" charset="0"/>
              </a:rPr>
              <a:t>Run the Program</a:t>
            </a:r>
            <a:endParaRPr lang="en-US" sz="3600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Next in the terminal window type:</a:t>
            </a:r>
          </a:p>
          <a:p>
            <a:pPr marL="457200" lvl="1" indent="0" eaLnBrk="1" hangingPunct="1">
              <a:buNone/>
            </a:pPr>
            <a:r>
              <a:rPr lang="en-US" sz="2400" dirty="0" err="1">
                <a:latin typeface="Courier New"/>
                <a:cs typeface="Courier New"/>
              </a:rPr>
              <a:t>s</a:t>
            </a:r>
            <a:r>
              <a:rPr lang="en-US" sz="2400" dirty="0" err="1" smtClean="0">
                <a:latin typeface="Courier New"/>
                <a:cs typeface="Courier New"/>
              </a:rPr>
              <a:t>sh</a:t>
            </a:r>
            <a:r>
              <a:rPr lang="en-US" sz="2400" dirty="0" smtClean="0">
                <a:latin typeface="Courier New"/>
                <a:cs typeface="Courier New"/>
              </a:rPr>
              <a:t> robot@192.168.0.1</a:t>
            </a:r>
          </a:p>
          <a:p>
            <a:pPr lvl="1" eaLnBrk="1" hangingPunct="1"/>
            <a:r>
              <a:rPr lang="en-US" sz="2400" dirty="0" smtClean="0">
                <a:latin typeface="Tahoma"/>
                <a:cs typeface="Tahoma"/>
              </a:rPr>
              <a:t>Again you may need to change the numbers.</a:t>
            </a:r>
            <a:endParaRPr lang="en-US" sz="2400" dirty="0" smtClean="0">
              <a:latin typeface="Tahoma"/>
              <a:cs typeface="Tahoma"/>
            </a:endParaRP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Reenter the password: </a:t>
            </a:r>
            <a:r>
              <a:rPr lang="en-US" sz="2800" dirty="0" smtClean="0">
                <a:latin typeface="Courier New"/>
                <a:cs typeface="Courier New"/>
              </a:rPr>
              <a:t>maker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Notice the prompt changes to “robot@ev3dev”; </a:t>
            </a:r>
            <a:r>
              <a:rPr lang="en-US" sz="2800" dirty="0" smtClean="0">
                <a:latin typeface="Tahoma" charset="0"/>
                <a:cs typeface="Times New Roman" charset="0"/>
              </a:rPr>
              <a:t>this means command you type will go to the EV3.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You </a:t>
            </a:r>
            <a:r>
              <a:rPr lang="en-US" sz="2800" dirty="0" smtClean="0">
                <a:latin typeface="Tahoma" charset="0"/>
                <a:cs typeface="Times New Roman" charset="0"/>
              </a:rPr>
              <a:t>can now run the program by typing: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Courier New"/>
                <a:cs typeface="Courier New"/>
              </a:rPr>
              <a:t>python3 </a:t>
            </a:r>
            <a:r>
              <a:rPr lang="en-US" sz="2400" dirty="0" err="1" smtClean="0">
                <a:latin typeface="Courier New"/>
                <a:cs typeface="Courier New"/>
              </a:rPr>
              <a:t>shortdrive.py</a:t>
            </a:r>
            <a:endParaRPr lang="en-US" sz="2400" dirty="0">
              <a:latin typeface="Courier New"/>
              <a:cs typeface="Courier New"/>
            </a:endParaRP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The robot should drive a short distance, turning to the right.</a:t>
            </a:r>
          </a:p>
          <a:p>
            <a:pPr marL="57150" indent="0" eaLnBrk="1" hangingPunct="1">
              <a:buNone/>
            </a:pP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Python Programming, 2/e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88578090-29E7-744D-8016-43756417D11E}" type="slidenum">
              <a:rPr lang="en-US" sz="1400"/>
              <a:pPr eaLnBrk="1" hangingPunct="1"/>
              <a:t>6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8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8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uiExpand="1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ahoma" charset="0"/>
                <a:ea typeface="+mj-ea"/>
                <a:cs typeface="Times New Roman" charset="0"/>
              </a:rPr>
              <a:t>Plugging in Motors</a:t>
            </a:r>
            <a:endParaRPr lang="en-US" sz="3600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In order to use motors, they must be plugged into the output ports on the EV3 brick.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 output ports are labeled A, B, C, and D on the brick.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In these examples we will assume that two large motors are plugged into ports B and C. </a:t>
            </a:r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These </a:t>
            </a:r>
            <a:r>
              <a:rPr lang="en-US" dirty="0" smtClean="0">
                <a:latin typeface="Tahoma" charset="0"/>
                <a:cs typeface="Times New Roman" charset="0"/>
              </a:rPr>
              <a:t>will be the “Left motor” and the “Right motor” respectively.</a:t>
            </a:r>
          </a:p>
          <a:p>
            <a:pPr marL="514350" indent="-457200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Python Programming, 2/e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88578090-29E7-744D-8016-43756417D11E}" type="slidenum">
              <a:rPr lang="en-US" sz="1400"/>
              <a:pPr eaLnBrk="1" hangingPunct="1"/>
              <a:t>7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358895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ahoma" charset="0"/>
                <a:ea typeface="+mj-ea"/>
                <a:cs typeface="Times New Roman" charset="0"/>
              </a:rPr>
              <a:t>Loading Libraries</a:t>
            </a:r>
            <a:endParaRPr lang="en-US" sz="3600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Let’s look at what is in the program file.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Python is a general purpose language and was not designed with robots in mind.</a:t>
            </a:r>
          </a:p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W</a:t>
            </a:r>
            <a:r>
              <a:rPr lang="en-US" dirty="0" smtClean="0">
                <a:latin typeface="Tahoma" charset="0"/>
                <a:cs typeface="Times New Roman" charset="0"/>
              </a:rPr>
              <a:t>e need to load in modules that contain the bindings connect function calls to the motors.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from ev3 import </a:t>
            </a:r>
            <a:r>
              <a:rPr lang="en-US" dirty="0" smtClean="0">
                <a:latin typeface="Courier New"/>
                <a:cs typeface="Courier New"/>
              </a:rPr>
              <a:t>*</a:t>
            </a:r>
          </a:p>
          <a:p>
            <a:pPr eaLnBrk="1" hangingPunct="1"/>
            <a:r>
              <a:rPr lang="en-US" dirty="0" smtClean="0">
                <a:latin typeface="Tahoma"/>
                <a:cs typeface="Tahoma"/>
              </a:rPr>
              <a:t>This loads in the ev3.py file.</a:t>
            </a:r>
            <a:endParaRPr lang="en-US" dirty="0">
              <a:latin typeface="Tahoma"/>
              <a:cs typeface="Tahoma"/>
            </a:endParaRPr>
          </a:p>
          <a:p>
            <a:pPr marL="457200" lvl="1" indent="0" eaLnBrk="1" hangingPunct="1">
              <a:buNone/>
            </a:pPr>
            <a:r>
              <a:rPr lang="en-US" dirty="0" smtClean="0">
                <a:latin typeface="Courier New"/>
                <a:cs typeface="Courier New"/>
              </a:rPr>
              <a:t>from </a:t>
            </a:r>
            <a:r>
              <a:rPr lang="en-US" dirty="0">
                <a:latin typeface="Courier New"/>
                <a:cs typeface="Courier New"/>
              </a:rPr>
              <a:t>time import sleep</a:t>
            </a:r>
          </a:p>
          <a:p>
            <a:pPr eaLnBrk="1" hangingPunct="1"/>
            <a:endParaRPr lang="en-US" dirty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585CB9E6-56AF-5A46-9CF2-8F870BB66B55}" type="slidenum">
              <a:rPr lang="en-US" sz="1400"/>
              <a:pPr eaLnBrk="1" hangingPunct="1"/>
              <a:t>8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ahoma" charset="0"/>
                <a:ea typeface="+mj-ea"/>
                <a:cs typeface="Times New Roman" charset="0"/>
              </a:rPr>
              <a:t>Naming the Motors</a:t>
            </a:r>
            <a:endParaRPr lang="en-US" sz="3600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Next we create a variable name for each motor.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We will send messages to the motor using these names.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#connect the motors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motorLeft</a:t>
            </a:r>
            <a:r>
              <a:rPr lang="en-US" dirty="0">
                <a:latin typeface="Courier New"/>
                <a:cs typeface="Courier New"/>
              </a:rPr>
              <a:t> = </a:t>
            </a:r>
            <a:r>
              <a:rPr lang="en-US" dirty="0" err="1">
                <a:latin typeface="Courier New"/>
                <a:cs typeface="Courier New"/>
              </a:rPr>
              <a:t>LargeMotor</a:t>
            </a:r>
            <a:r>
              <a:rPr lang="en-US" dirty="0">
                <a:latin typeface="Courier New"/>
                <a:cs typeface="Courier New"/>
              </a:rPr>
              <a:t>('</a:t>
            </a:r>
            <a:r>
              <a:rPr lang="en-US" dirty="0" err="1">
                <a:latin typeface="Courier New"/>
                <a:cs typeface="Courier New"/>
              </a:rPr>
              <a:t>outB</a:t>
            </a:r>
            <a:r>
              <a:rPr lang="en-US" dirty="0">
                <a:latin typeface="Courier New"/>
                <a:cs typeface="Courier New"/>
              </a:rPr>
              <a:t>')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motorRight</a:t>
            </a:r>
            <a:r>
              <a:rPr lang="en-US" dirty="0">
                <a:latin typeface="Courier New"/>
                <a:cs typeface="Courier New"/>
              </a:rPr>
              <a:t> = </a:t>
            </a:r>
            <a:r>
              <a:rPr lang="en-US" dirty="0" err="1">
                <a:latin typeface="Courier New"/>
                <a:cs typeface="Courier New"/>
              </a:rPr>
              <a:t>LargeMotor</a:t>
            </a:r>
            <a:r>
              <a:rPr lang="en-US" dirty="0">
                <a:latin typeface="Courier New"/>
                <a:cs typeface="Courier New"/>
              </a:rPr>
              <a:t>('</a:t>
            </a:r>
            <a:r>
              <a:rPr lang="en-US" dirty="0" err="1">
                <a:latin typeface="Courier New"/>
                <a:cs typeface="Courier New"/>
              </a:rPr>
              <a:t>outC</a:t>
            </a:r>
            <a:r>
              <a:rPr lang="en-US" dirty="0">
                <a:latin typeface="Courier New"/>
                <a:cs typeface="Courier New"/>
              </a:rPr>
              <a:t>'</a:t>
            </a:r>
            <a:r>
              <a:rPr lang="en-US" dirty="0" smtClean="0">
                <a:latin typeface="Courier New"/>
                <a:cs typeface="Courier New"/>
              </a:rPr>
              <a:t>)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Since we have two Large Motors we must specify the port name of each.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A51D9C00-9902-E946-B5B1-EFBA95031046}" type="slidenum">
              <a:rPr lang="en-US" sz="1400"/>
              <a:pPr eaLnBrk="1" hangingPunct="1"/>
              <a:t>9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bldLvl="2" autoUpdateAnimBg="0"/>
    </p:bldLst>
  </p:timing>
</p:sld>
</file>

<file path=ppt/theme/theme1.xml><?xml version="1.0" encoding="utf-8"?>
<a:theme xmlns:a="http://schemas.openxmlformats.org/drawingml/2006/main" name="Pyth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Python.thmx</Template>
  <TotalTime>14563</TotalTime>
  <Words>1376</Words>
  <Application>Microsoft Macintosh PowerPoint</Application>
  <PresentationFormat>On-screen Show (4:3)</PresentationFormat>
  <Paragraphs>175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Python</vt:lpstr>
      <vt:lpstr>Python Programming</vt:lpstr>
      <vt:lpstr>Download a Program</vt:lpstr>
      <vt:lpstr>Startup EV3</vt:lpstr>
      <vt:lpstr>Run the Program Wirelessly</vt:lpstr>
      <vt:lpstr>Copy the Program to EV3</vt:lpstr>
      <vt:lpstr>Run the Program</vt:lpstr>
      <vt:lpstr>Plugging in Motors</vt:lpstr>
      <vt:lpstr>Loading Libraries</vt:lpstr>
      <vt:lpstr>Naming the Motors</vt:lpstr>
      <vt:lpstr>Setting the Run Time</vt:lpstr>
      <vt:lpstr>Set the Power Level</vt:lpstr>
      <vt:lpstr>Set the Power Level</vt:lpstr>
      <vt:lpstr>Run the Motors</vt:lpstr>
      <vt:lpstr>Wait for the Robot to Stop</vt:lpstr>
      <vt:lpstr>Timing</vt:lpstr>
      <vt:lpstr>Medium Motors</vt:lpstr>
      <vt:lpstr>Why Two Different Motors?</vt:lpstr>
      <vt:lpstr>Motor Commands</vt:lpstr>
      <vt:lpstr>Motor Parameters</vt:lpstr>
      <vt:lpstr>Motor Parameters</vt:lpstr>
      <vt:lpstr>Motor Parameters</vt:lpstr>
      <vt:lpstr>Activities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Terry Letsche</dc:creator>
  <cp:lastModifiedBy>Henry Suters</cp:lastModifiedBy>
  <cp:revision>59</cp:revision>
  <cp:lastPrinted>1601-01-01T00:00:00Z</cp:lastPrinted>
  <dcterms:created xsi:type="dcterms:W3CDTF">2004-01-07T18:09:35Z</dcterms:created>
  <dcterms:modified xsi:type="dcterms:W3CDTF">2016-06-09T21:23:38Z</dcterms:modified>
</cp:coreProperties>
</file>