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6"/>
  </p:notesMasterIdLst>
  <p:handoutMasterIdLst>
    <p:handoutMasterId r:id="rId27"/>
  </p:handoutMasterIdLst>
  <p:sldIdLst>
    <p:sldId id="303" r:id="rId2"/>
    <p:sldId id="264" r:id="rId3"/>
    <p:sldId id="306" r:id="rId4"/>
    <p:sldId id="307" r:id="rId5"/>
    <p:sldId id="305" r:id="rId6"/>
    <p:sldId id="265" r:id="rId7"/>
    <p:sldId id="308" r:id="rId8"/>
    <p:sldId id="309" r:id="rId9"/>
    <p:sldId id="310" r:id="rId10"/>
    <p:sldId id="311" r:id="rId11"/>
    <p:sldId id="268" r:id="rId12"/>
    <p:sldId id="269" r:id="rId13"/>
    <p:sldId id="270" r:id="rId14"/>
    <p:sldId id="312" r:id="rId15"/>
    <p:sldId id="320" r:id="rId16"/>
    <p:sldId id="314" r:id="rId17"/>
    <p:sldId id="316" r:id="rId18"/>
    <p:sldId id="315" r:id="rId19"/>
    <p:sldId id="313" r:id="rId20"/>
    <p:sldId id="317" r:id="rId21"/>
    <p:sldId id="318" r:id="rId22"/>
    <p:sldId id="319" r:id="rId23"/>
    <p:sldId id="321" r:id="rId24"/>
    <p:sldId id="322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EEB27215-0C95-2E49-A6A1-30032B23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704C25D7-9FFE-A44C-85E4-F7381CFF8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572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/>
              <a:t>Python Programming, 1/e</a:t>
            </a:r>
          </a:p>
        </p:txBody>
      </p:sp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C6FFDD7-B953-5B48-BE2C-EEB5F924F1D0}" type="slidenum">
              <a:rPr lang="en-US" sz="1300"/>
              <a:pPr eaLnBrk="1" hangingPunct="1"/>
              <a:t>11</a:t>
            </a:fld>
            <a:endParaRPr lang="en-US" sz="13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F290-0C31-E94E-A056-7C80F113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5946-BB39-2B49-ABF1-0672750E5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BC4F-8C0F-5946-A939-0955B8BA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7ECC-6FFB-5547-BDBF-6CFFDC208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BC8D-6010-DD48-906C-2FD1701D1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3BA8-6B7E-C842-8E7F-3CD8B236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1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EAA1-FCDD-D243-BA9C-8B7E19AA5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0D0E-25F9-8D41-ABA0-679ADD6DE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7FD-372A-4845-8631-442E0150B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A6B9-1B89-BF46-AF04-50BAEABF4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7BC-FE52-254F-BFEB-6A147FC5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2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E07EC78E-5572-8649-BE15-77998A52A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886200"/>
            <a:ext cx="53959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</a:t>
            </a:r>
            <a:r>
              <a:rPr lang="en-US" dirty="0">
                <a:latin typeface="Tahoma" charset="0"/>
                <a:ea typeface="+mn-ea"/>
                <a:cs typeface="Times New Roman" charset="0"/>
              </a:rPr>
              <a:t>3</a:t>
            </a:r>
            <a:endParaRPr lang="en-US" dirty="0" smtClean="0">
              <a:latin typeface="Tahoma" charset="0"/>
              <a:ea typeface="+mn-ea"/>
              <a:cs typeface="Times New Roman" charset="0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Functions</a:t>
            </a:r>
            <a:endParaRPr lang="en-US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617050-6E0E-D845-AB14-766B72221E50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Calling a Function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To call our function we need to supply a value for </a:t>
            </a:r>
            <a:r>
              <a:rPr lang="en-US" dirty="0" smtClean="0">
                <a:latin typeface="Courier New"/>
                <a:cs typeface="Courier New"/>
              </a:rPr>
              <a:t>c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This can be anything that has an appropriate value.</a:t>
            </a:r>
          </a:p>
          <a:p>
            <a:pPr lvl="1" eaLnBrk="1" hangingPunct="1">
              <a:defRPr/>
            </a:pPr>
            <a:r>
              <a:rPr lang="en-US" dirty="0" smtClean="0">
                <a:latin typeface="Courier New"/>
                <a:cs typeface="Courier New"/>
              </a:rPr>
              <a:t>celsius2fahr(5)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has the value 41.0.</a:t>
            </a:r>
          </a:p>
          <a:p>
            <a:pPr lvl="1"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If </a:t>
            </a:r>
            <a:r>
              <a:rPr lang="en-US" dirty="0" smtClean="0">
                <a:latin typeface="Courier New"/>
                <a:cs typeface="Courier New"/>
              </a:rPr>
              <a:t>x = 100</a:t>
            </a:r>
            <a:r>
              <a:rPr lang="en-US" dirty="0" smtClean="0">
                <a:latin typeface="Tahoma" charset="0"/>
                <a:cs typeface="Times New Roman" charset="0"/>
              </a:rPr>
              <a:t> then </a:t>
            </a:r>
            <a:r>
              <a:rPr lang="en-US" dirty="0" smtClean="0">
                <a:latin typeface="Courier New"/>
                <a:cs typeface="Courier New"/>
              </a:rPr>
              <a:t>celsius2fahr(x)</a:t>
            </a:r>
            <a:r>
              <a:rPr lang="en-US" dirty="0" smtClean="0">
                <a:latin typeface="Tahoma" charset="0"/>
                <a:cs typeface="Times New Roman" charset="0"/>
              </a:rPr>
              <a:t> has the value 212.0.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You do not need to know what the value is called inside the function in order to use it!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10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70712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Tahoma" charset="0"/>
                <a:cs typeface="Times New Roman" charset="0"/>
              </a:rPr>
              <a:t>Example Program:</a:t>
            </a:r>
            <a:br>
              <a:rPr lang="en-US" sz="3600">
                <a:latin typeface="Tahoma" charset="0"/>
                <a:cs typeface="Times New Roman" charset="0"/>
              </a:rPr>
            </a:br>
            <a:r>
              <a:rPr lang="en-US" sz="3600">
                <a:latin typeface="Tahoma" charset="0"/>
                <a:cs typeface="Times New Roman" charset="0"/>
              </a:rPr>
              <a:t>Temperature Converter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sz="1600" dirty="0">
                <a:latin typeface="Courier New"/>
                <a:cs typeface="Courier New"/>
              </a:rPr>
              <a:t>#Convert Celsius to </a:t>
            </a:r>
            <a:r>
              <a:rPr lang="en-US" sz="1600" dirty="0" err="1">
                <a:latin typeface="Courier New"/>
                <a:cs typeface="Courier New"/>
              </a:rPr>
              <a:t>Farhenheit</a:t>
            </a:r>
            <a:endParaRPr lang="en-US" sz="1600" dirty="0">
              <a:latin typeface="Courier New"/>
              <a:cs typeface="Courier New"/>
            </a:endParaRPr>
          </a:p>
          <a:p>
            <a:pPr eaLnBrk="1" hangingPunct="1">
              <a:buFont typeface="Wingdings" charset="0"/>
              <a:buNone/>
            </a:pPr>
            <a:endParaRPr lang="en-US" sz="1600" dirty="0">
              <a:latin typeface="Courier New"/>
              <a:cs typeface="Courier New"/>
            </a:endParaRPr>
          </a:p>
          <a:p>
            <a:pPr eaLnBrk="1" hangingPunct="1">
              <a:buFont typeface="Wingdings" charset="0"/>
              <a:buNone/>
            </a:pPr>
            <a:r>
              <a:rPr lang="en-US" sz="1600" dirty="0" err="1">
                <a:latin typeface="Courier New"/>
                <a:cs typeface="Courier New"/>
              </a:rPr>
              <a:t>def</a:t>
            </a:r>
            <a:r>
              <a:rPr lang="en-US" sz="1600" dirty="0">
                <a:latin typeface="Courier New"/>
                <a:cs typeface="Courier New"/>
              </a:rPr>
              <a:t> celsius2fahr(c):</a:t>
            </a:r>
          </a:p>
          <a:p>
            <a:pPr eaLnBrk="1" hangingPunct="1">
              <a:buFont typeface="Wingdings" charset="0"/>
              <a:buNone/>
            </a:pPr>
            <a:r>
              <a:rPr lang="en-US" sz="1600" dirty="0">
                <a:latin typeface="Courier New"/>
                <a:cs typeface="Courier New"/>
              </a:rPr>
              <a:t>    f = 9/5 * c + 32</a:t>
            </a:r>
          </a:p>
          <a:p>
            <a:pPr eaLnBrk="1" hangingPunct="1">
              <a:buFont typeface="Wingdings" charset="0"/>
              <a:buNone/>
            </a:pPr>
            <a:r>
              <a:rPr lang="en-US" sz="1600" dirty="0">
                <a:latin typeface="Courier New"/>
                <a:cs typeface="Courier New"/>
              </a:rPr>
              <a:t>    return f</a:t>
            </a:r>
          </a:p>
          <a:p>
            <a:pPr eaLnBrk="1" hangingPunct="1">
              <a:buFont typeface="Wingdings" charset="0"/>
              <a:buNone/>
            </a:pPr>
            <a:endParaRPr lang="en-US" sz="1600" dirty="0">
              <a:latin typeface="Courier New"/>
              <a:cs typeface="Courier New"/>
            </a:endParaRPr>
          </a:p>
          <a:p>
            <a:pPr eaLnBrk="1" hangingPunct="1">
              <a:buFont typeface="Wingdings" charset="0"/>
              <a:buNone/>
            </a:pPr>
            <a:r>
              <a:rPr lang="en-US" sz="1600" dirty="0" err="1">
                <a:latin typeface="Courier New"/>
                <a:cs typeface="Courier New"/>
              </a:rPr>
              <a:t>celsius</a:t>
            </a:r>
            <a:r>
              <a:rPr lang="en-US" sz="1600" dirty="0">
                <a:latin typeface="Courier New"/>
                <a:cs typeface="Courier New"/>
              </a:rPr>
              <a:t> = float(input("What is the Celsius temperature? "))</a:t>
            </a:r>
          </a:p>
          <a:p>
            <a:pPr eaLnBrk="1" hangingPunct="1">
              <a:buFont typeface="Wingdings" charset="0"/>
              <a:buNone/>
            </a:pPr>
            <a:r>
              <a:rPr lang="en-US" sz="1600" dirty="0" err="1">
                <a:latin typeface="Courier New"/>
                <a:cs typeface="Courier New"/>
              </a:rPr>
              <a:t>fahrenheit</a:t>
            </a:r>
            <a:r>
              <a:rPr lang="en-US" sz="1600" dirty="0">
                <a:latin typeface="Courier New"/>
                <a:cs typeface="Courier New"/>
              </a:rPr>
              <a:t> = celsius2fahr(</a:t>
            </a:r>
            <a:r>
              <a:rPr lang="en-US" sz="1600" dirty="0" err="1">
                <a:latin typeface="Courier New"/>
                <a:cs typeface="Courier New"/>
              </a:rPr>
              <a:t>celsius</a:t>
            </a:r>
            <a:r>
              <a:rPr lang="en-US" sz="1600" dirty="0">
                <a:latin typeface="Courier New"/>
                <a:cs typeface="Courier New"/>
              </a:rPr>
              <a:t>)</a:t>
            </a:r>
          </a:p>
          <a:p>
            <a:pPr eaLnBrk="1" hangingPunct="1">
              <a:buFont typeface="Wingdings" charset="0"/>
              <a:buNone/>
            </a:pPr>
            <a:r>
              <a:rPr lang="en-US" sz="1600" dirty="0">
                <a:latin typeface="Courier New"/>
                <a:cs typeface="Courier New"/>
              </a:rPr>
              <a:t>print("The temperature is", </a:t>
            </a:r>
            <a:r>
              <a:rPr lang="en-US" sz="1600" dirty="0" err="1">
                <a:latin typeface="Courier New"/>
                <a:cs typeface="Courier New"/>
              </a:rPr>
              <a:t>fahrenheit</a:t>
            </a:r>
            <a:r>
              <a:rPr lang="en-US" sz="1600" dirty="0">
                <a:latin typeface="Courier New"/>
                <a:cs typeface="Courier New"/>
              </a:rPr>
              <a:t>, "degrees Fahrenheit.")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E07C8B7B-2677-774F-9D87-C8C6C6818F6B}" type="slidenum">
              <a:rPr lang="en-US" sz="1400"/>
              <a:pPr eaLnBrk="1" hangingPunct="1"/>
              <a:t>11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Tahoma" charset="0"/>
                <a:cs typeface="Times New Roman" charset="0"/>
              </a:rPr>
              <a:t>Example Program:</a:t>
            </a:r>
            <a:br>
              <a:rPr lang="en-US" sz="3600">
                <a:latin typeface="Tahoma" charset="0"/>
                <a:cs typeface="Times New Roman" charset="0"/>
              </a:rPr>
            </a:br>
            <a:r>
              <a:rPr lang="en-US" sz="3600">
                <a:latin typeface="Tahoma" charset="0"/>
                <a:cs typeface="Times New Roman" charset="0"/>
              </a:rPr>
              <a:t>Temperature Converter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When </a:t>
            </a:r>
            <a:r>
              <a:rPr lang="en-US" dirty="0">
                <a:latin typeface="Tahoma" charset="0"/>
                <a:cs typeface="Times New Roman" charset="0"/>
              </a:rPr>
              <a:t>we write a program, </a:t>
            </a:r>
            <a:r>
              <a:rPr lang="en-US" dirty="0" smtClean="0">
                <a:latin typeface="Tahoma" charset="0"/>
                <a:cs typeface="Times New Roman" charset="0"/>
              </a:rPr>
              <a:t>we should </a:t>
            </a:r>
            <a:r>
              <a:rPr lang="en-US" dirty="0">
                <a:latin typeface="Tahoma" charset="0"/>
                <a:cs typeface="Times New Roman" charset="0"/>
              </a:rPr>
              <a:t>test it</a:t>
            </a:r>
            <a:r>
              <a:rPr lang="en-US" dirty="0" smtClean="0">
                <a:latin typeface="Tahoma" charset="0"/>
                <a:cs typeface="Times New Roman" charset="0"/>
              </a:rPr>
              <a:t>!</a:t>
            </a:r>
          </a:p>
          <a:p>
            <a:pPr eaLnBrk="1" hangingPunct="1">
              <a:lnSpc>
                <a:spcPct val="90000"/>
              </a:lnSpc>
            </a:pPr>
            <a:endParaRPr lang="en-US" sz="1800" dirty="0">
              <a:latin typeface="Courier New"/>
              <a:cs typeface="Courier New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>
                <a:latin typeface="Courier New"/>
                <a:cs typeface="Courier New"/>
              </a:rPr>
              <a:t>What is the Celsius temperature? 0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>
                <a:latin typeface="Courier New"/>
                <a:cs typeface="Courier New"/>
              </a:rPr>
              <a:t>The temperature is  32.0  degrees Fahrenheit.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1800" dirty="0" smtClean="0">
              <a:latin typeface="Courier New"/>
              <a:cs typeface="Courier New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 smtClean="0">
                <a:latin typeface="Courier New"/>
                <a:cs typeface="Courier New"/>
              </a:rPr>
              <a:t>What </a:t>
            </a:r>
            <a:r>
              <a:rPr lang="en-US" sz="1800" dirty="0">
                <a:latin typeface="Courier New"/>
                <a:cs typeface="Courier New"/>
              </a:rPr>
              <a:t>is the Celsius temperature? 100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>
                <a:latin typeface="Courier New"/>
                <a:cs typeface="Courier New"/>
              </a:rPr>
              <a:t>The temperature is  212.0  degrees Fahrenheit.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1800" dirty="0" smtClean="0">
              <a:latin typeface="Courier New"/>
              <a:cs typeface="Courier New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 smtClean="0">
                <a:latin typeface="Courier New"/>
                <a:cs typeface="Courier New"/>
              </a:rPr>
              <a:t>What </a:t>
            </a:r>
            <a:r>
              <a:rPr lang="en-US" sz="1800" dirty="0">
                <a:latin typeface="Courier New"/>
                <a:cs typeface="Courier New"/>
              </a:rPr>
              <a:t>is the Celsius temperature? -40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>
                <a:latin typeface="Courier New"/>
                <a:cs typeface="Courier New"/>
              </a:rPr>
              <a:t>The temperature is  -40.0  degrees Fahrenheit.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1800" dirty="0">
              <a:latin typeface="Tahoma" charset="0"/>
              <a:cs typeface="Times New Roman" charset="0"/>
            </a:endParaRP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4DAD6F1-73AE-DD48-9A3F-7028483086C9}" type="slidenum">
              <a:rPr lang="en-US" sz="1400"/>
              <a:pPr eaLnBrk="1" hangingPunct="1"/>
              <a:t>12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Passing Parameters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Not all functions need parameters.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d</a:t>
            </a:r>
            <a:r>
              <a:rPr lang="en-US" sz="2400" dirty="0" err="1" smtClean="0">
                <a:latin typeface="Courier New"/>
                <a:cs typeface="Courier New"/>
              </a:rPr>
              <a:t>ef</a:t>
            </a:r>
            <a:r>
              <a:rPr lang="en-US" sz="2400" dirty="0" smtClean="0">
                <a:latin typeface="Courier New"/>
                <a:cs typeface="Courier New"/>
              </a:rPr>
              <a:t> instructions():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	print(“The purpose of this program…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Even if a function doesn’t have parameters it still needs parentheses.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In Python a function may “just do something” and so not need a return value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13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Passing Parameters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A function may have </a:t>
            </a:r>
            <a:r>
              <a:rPr lang="en-US" dirty="0" smtClean="0">
                <a:latin typeface="Tahoma" charset="0"/>
                <a:cs typeface="Times New Roman" charset="0"/>
              </a:rPr>
              <a:t>several </a:t>
            </a:r>
            <a:r>
              <a:rPr lang="en-US" dirty="0">
                <a:latin typeface="Tahoma" charset="0"/>
                <a:cs typeface="Times New Roman" charset="0"/>
              </a:rPr>
              <a:t>parameters.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def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>
                <a:latin typeface="Courier New"/>
                <a:cs typeface="Courier New"/>
              </a:rPr>
              <a:t>coneVol</a:t>
            </a:r>
            <a:r>
              <a:rPr lang="en-US" dirty="0">
                <a:latin typeface="Courier New"/>
                <a:cs typeface="Courier New"/>
              </a:rPr>
              <a:t>(h, r):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	return (</a:t>
            </a:r>
            <a:r>
              <a:rPr lang="en-US" dirty="0" err="1">
                <a:latin typeface="Courier New"/>
                <a:cs typeface="Courier New"/>
              </a:rPr>
              <a:t>math.pi</a:t>
            </a:r>
            <a:r>
              <a:rPr lang="en-US" dirty="0">
                <a:latin typeface="Courier New"/>
                <a:cs typeface="Courier New"/>
              </a:rPr>
              <a:t> * r**2 * h / 3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If there are multiple parameters their values are determined by order.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For example if we call this using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v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coneVol</a:t>
            </a:r>
            <a:r>
              <a:rPr lang="en-US" dirty="0" smtClean="0">
                <a:latin typeface="Courier New"/>
                <a:cs typeface="Courier New"/>
              </a:rPr>
              <a:t>(5, 9)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In the function </a:t>
            </a:r>
            <a:r>
              <a:rPr lang="en-US" dirty="0" smtClean="0">
                <a:latin typeface="Courier New"/>
                <a:cs typeface="Courier New"/>
              </a:rPr>
              <a:t>h=5</a:t>
            </a:r>
            <a:r>
              <a:rPr lang="en-US" dirty="0" smtClean="0">
                <a:latin typeface="Tahoma" charset="0"/>
                <a:cs typeface="Times New Roman" charset="0"/>
              </a:rPr>
              <a:t> and </a:t>
            </a:r>
            <a:r>
              <a:rPr lang="en-US" dirty="0" smtClean="0">
                <a:latin typeface="Courier New"/>
                <a:cs typeface="Courier New"/>
              </a:rPr>
              <a:t>r=9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86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Objects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Some functions “belong” to a special variable called an </a:t>
            </a:r>
            <a:r>
              <a:rPr lang="en-US" b="1" dirty="0" smtClean="0">
                <a:latin typeface="Tahoma" charset="0"/>
                <a:cs typeface="Times New Roman" charset="0"/>
              </a:rPr>
              <a:t>object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These are called </a:t>
            </a:r>
            <a:r>
              <a:rPr lang="en-US" b="1" dirty="0" smtClean="0">
                <a:latin typeface="Tahoma" charset="0"/>
                <a:cs typeface="Times New Roman" charset="0"/>
              </a:rPr>
              <a:t>methods</a:t>
            </a:r>
            <a:r>
              <a:rPr lang="en-US" dirty="0" smtClean="0">
                <a:latin typeface="Tahoma" charset="0"/>
                <a:cs typeface="Times New Roman" charset="0"/>
              </a:rPr>
              <a:t> of the object.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 Large Motor would be an example of an object.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m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LargeMotor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m.timed_run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514350" indent="-457200" eaLnBrk="1" hangingPunct="1"/>
            <a:r>
              <a:rPr lang="en-US" dirty="0" smtClean="0">
                <a:latin typeface="Tahoma" charset="0"/>
                <a:cs typeface="Times New Roman" charset="0"/>
              </a:rPr>
              <a:t>We use a . to show the object to which the function belongs.</a:t>
            </a:r>
          </a:p>
          <a:p>
            <a:pPr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536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  <a:cs typeface="Times New Roman" charset="0"/>
              </a:rPr>
              <a:t>Functions that “Do Things”</a:t>
            </a:r>
            <a:endParaRPr lang="en-US" sz="40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To have our robot drive forward there are several commands we need to issue.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might want to combine these into a single function.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could then call the function whenever we need to drive forward.</a:t>
            </a:r>
          </a:p>
          <a:p>
            <a:pPr marL="457200" lvl="1" indent="0" eaLnBrk="1" hangingPunct="1">
              <a:buNone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9798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  <a:cs typeface="Times New Roman" charset="0"/>
              </a:rPr>
              <a:t>Functions that “Do Things”</a:t>
            </a:r>
            <a:endParaRPr lang="en-US" sz="40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We will need to tell the function some information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Which motors are involved (left and right).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How long to drive.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What speed to use.</a:t>
            </a: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def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speed_drive</a:t>
            </a:r>
            <a:r>
              <a:rPr lang="en-US" dirty="0" smtClean="0">
                <a:latin typeface="Courier New"/>
                <a:cs typeface="Courier New"/>
              </a:rPr>
              <a:t>(ml, </a:t>
            </a:r>
            <a:r>
              <a:rPr lang="en-US" dirty="0" err="1" smtClean="0">
                <a:latin typeface="Courier New"/>
                <a:cs typeface="Courier New"/>
              </a:rPr>
              <a:t>mr</a:t>
            </a:r>
            <a:r>
              <a:rPr lang="en-US" dirty="0" smtClean="0">
                <a:latin typeface="Courier New"/>
                <a:cs typeface="Courier New"/>
              </a:rPr>
              <a:t>, t, v):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This function doesn’t need a return value.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377419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  <a:cs typeface="Times New Roman" charset="0"/>
              </a:rPr>
              <a:t>Functions that “Do Things”</a:t>
            </a:r>
            <a:endParaRPr lang="en-US" sz="40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err="1" smtClean="0">
                <a:latin typeface="Courier New"/>
                <a:cs typeface="Courier New"/>
              </a:rPr>
              <a:t>def</a:t>
            </a:r>
            <a:r>
              <a:rPr lang="en-US" sz="2000" dirty="0" smtClean="0">
                <a:latin typeface="Courier New"/>
                <a:cs typeface="Courier New"/>
              </a:rPr>
              <a:t> </a:t>
            </a:r>
            <a:r>
              <a:rPr lang="en-US" sz="2000" dirty="0" err="1">
                <a:latin typeface="Courier New"/>
                <a:cs typeface="Courier New"/>
              </a:rPr>
              <a:t>speed_drive</a:t>
            </a:r>
            <a:r>
              <a:rPr lang="en-US" sz="2000" dirty="0">
                <a:latin typeface="Courier New"/>
                <a:cs typeface="Courier New"/>
              </a:rPr>
              <a:t>(ml, </a:t>
            </a:r>
            <a:r>
              <a:rPr lang="en-US" sz="2000" dirty="0" err="1">
                <a:latin typeface="Courier New"/>
                <a:cs typeface="Courier New"/>
              </a:rPr>
              <a:t>mr</a:t>
            </a:r>
            <a:r>
              <a:rPr lang="en-US" sz="2000" dirty="0">
                <a:latin typeface="Courier New"/>
                <a:cs typeface="Courier New"/>
              </a:rPr>
              <a:t>, t, v):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ml.speed_regulation_enabled</a:t>
            </a:r>
            <a:r>
              <a:rPr lang="en-US" sz="2000" dirty="0">
                <a:latin typeface="Courier New"/>
                <a:cs typeface="Courier New"/>
              </a:rPr>
              <a:t> = 'on'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mr.speed_regulation_enabled</a:t>
            </a:r>
            <a:r>
              <a:rPr lang="en-US" sz="2000" dirty="0">
                <a:latin typeface="Courier New"/>
                <a:cs typeface="Courier New"/>
              </a:rPr>
              <a:t> = 'on'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ml.speed_sp</a:t>
            </a:r>
            <a:r>
              <a:rPr lang="en-US" sz="2000" dirty="0">
                <a:latin typeface="Courier New"/>
                <a:cs typeface="Courier New"/>
              </a:rPr>
              <a:t> = v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mr.speed_sp</a:t>
            </a:r>
            <a:r>
              <a:rPr lang="en-US" sz="2000" dirty="0">
                <a:latin typeface="Courier New"/>
                <a:cs typeface="Courier New"/>
              </a:rPr>
              <a:t> = v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ml.time_sp</a:t>
            </a:r>
            <a:r>
              <a:rPr lang="en-US" sz="2000" dirty="0">
                <a:latin typeface="Courier New"/>
                <a:cs typeface="Courier New"/>
              </a:rPr>
              <a:t> = t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mr.time_sp</a:t>
            </a:r>
            <a:r>
              <a:rPr lang="en-US" sz="2000" dirty="0">
                <a:latin typeface="Courier New"/>
                <a:cs typeface="Courier New"/>
              </a:rPr>
              <a:t> = t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ml.stop_command</a:t>
            </a:r>
            <a:r>
              <a:rPr lang="en-US" sz="2000" dirty="0">
                <a:latin typeface="Courier New"/>
                <a:cs typeface="Courier New"/>
              </a:rPr>
              <a:t> = 'brake'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mr.stop_command</a:t>
            </a:r>
            <a:r>
              <a:rPr lang="en-US" sz="2000" dirty="0">
                <a:latin typeface="Courier New"/>
                <a:cs typeface="Courier New"/>
              </a:rPr>
              <a:t> = 'brake'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ml.run_timed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err="1">
                <a:latin typeface="Courier New"/>
                <a:cs typeface="Courier New"/>
              </a:rPr>
              <a:t>mr.run_timed</a:t>
            </a:r>
            <a:r>
              <a:rPr lang="en-US" sz="2000" dirty="0">
                <a:latin typeface="Courier New"/>
                <a:cs typeface="Courier New"/>
              </a:rPr>
              <a:t>(</a:t>
            </a:r>
            <a:r>
              <a:rPr lang="en-US" sz="2000" dirty="0" smtClean="0">
                <a:latin typeface="Courier New"/>
                <a:cs typeface="Courier New"/>
              </a:rPr>
              <a:t>)</a:t>
            </a:r>
            <a:endParaRPr lang="en-US" sz="2000" dirty="0">
              <a:latin typeface="Courier New"/>
              <a:cs typeface="Courier New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33784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Activities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Write functions to do the following: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Turn Right 90 degrees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Turn Left 90 degrees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Repeatedly call these along with the </a:t>
            </a:r>
            <a:r>
              <a:rPr lang="en-US" dirty="0" err="1" smtClean="0">
                <a:latin typeface="Courier New"/>
                <a:cs typeface="Courier New"/>
              </a:rPr>
              <a:t>speed_drive</a:t>
            </a:r>
            <a:r>
              <a:rPr lang="en-US" dirty="0" smtClean="0">
                <a:latin typeface="Tahoma" charset="0"/>
                <a:cs typeface="Times New Roman" charset="0"/>
              </a:rPr>
              <a:t> function to navigate a maze.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011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Functions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P</a:t>
            </a:r>
            <a:r>
              <a:rPr lang="en-US" dirty="0" smtClean="0">
                <a:latin typeface="Tahoma" charset="0"/>
                <a:cs typeface="Times New Roman" charset="0"/>
              </a:rPr>
              <a:t>roblems we need to solve over and over: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Calculate sales tax.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Turn the robot 90 degrees to the left.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Convert Celsius to Fahrenheit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It would be a pain to include a complete copy of the code every time we wanted to do one of these jobs.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can “package” the commands up as a function and give it a name.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433F1AF-1C4A-D74F-AA1F-EAABF9CCC24C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Sensors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Using sensors is similar to using motors.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You first need to name the sensor.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t = </a:t>
            </a:r>
            <a:r>
              <a:rPr lang="en-US" dirty="0" err="1" smtClean="0">
                <a:latin typeface="Courier New"/>
                <a:cs typeface="Courier New"/>
              </a:rPr>
              <a:t>TouchSensor</a:t>
            </a:r>
            <a:r>
              <a:rPr lang="en-US" dirty="0" smtClean="0">
                <a:latin typeface="Courier New"/>
                <a:cs typeface="Courier New"/>
              </a:rPr>
              <a:t>(‘in1’)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can then check the value the sensor is currently seeing.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t</a:t>
            </a:r>
            <a:r>
              <a:rPr lang="en-US" dirty="0" err="1" smtClean="0">
                <a:latin typeface="Courier New"/>
                <a:cs typeface="Courier New"/>
              </a:rPr>
              <a:t>.value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If the button on the touch sensor is pressed this will return 1 otherwise it will return 0.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20765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Temperature Sensor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Temperature </a:t>
            </a:r>
            <a:r>
              <a:rPr lang="en-US" dirty="0">
                <a:latin typeface="Tahoma" charset="0"/>
                <a:cs typeface="Times New Roman" charset="0"/>
              </a:rPr>
              <a:t>S</a:t>
            </a:r>
            <a:r>
              <a:rPr lang="en-US" dirty="0" smtClean="0">
                <a:latin typeface="Tahoma" charset="0"/>
                <a:cs typeface="Times New Roman" charset="0"/>
              </a:rPr>
              <a:t>ensor did not come with the EV3 set and the software that comes with ev3dev does not support this sensor.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have written a binding for this sensor for us to use, but right now it reports a number whose meaning is not clear.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also want to be able to convert to different measures of temperature.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4225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Temperature Sensor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Here is how it should work.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from ev3 import *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temp = </a:t>
            </a:r>
            <a:r>
              <a:rPr lang="en-US" dirty="0" err="1" smtClean="0">
                <a:latin typeface="Courier New"/>
                <a:cs typeface="Courier New"/>
              </a:rPr>
              <a:t>TemperatureSensor</a:t>
            </a:r>
            <a:r>
              <a:rPr lang="en-US" dirty="0" smtClean="0">
                <a:latin typeface="Courier New"/>
                <a:cs typeface="Courier New"/>
              </a:rPr>
              <a:t>(‘in2’)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t</a:t>
            </a:r>
            <a:r>
              <a:rPr lang="en-US" dirty="0" err="1" smtClean="0">
                <a:latin typeface="Courier New"/>
                <a:cs typeface="Courier New"/>
              </a:rPr>
              <a:t>emp.mode</a:t>
            </a:r>
            <a:r>
              <a:rPr lang="en-US" dirty="0" smtClean="0">
                <a:latin typeface="Courier New"/>
                <a:cs typeface="Courier New"/>
              </a:rPr>
              <a:t> = ‘TEMP-F’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t</a:t>
            </a:r>
            <a:r>
              <a:rPr lang="en-US" dirty="0" err="1" smtClean="0">
                <a:latin typeface="Courier New"/>
                <a:cs typeface="Courier New"/>
              </a:rPr>
              <a:t>emp.value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514350" indent="-457200" eaLnBrk="1" hangingPunct="1"/>
            <a:r>
              <a:rPr lang="en-US" dirty="0" smtClean="0">
                <a:latin typeface="Tahoma" charset="0"/>
                <a:cs typeface="Times New Roman" charset="0"/>
              </a:rPr>
              <a:t>This should report the temperature in degrees Fahrenheit.</a:t>
            </a:r>
          </a:p>
          <a:p>
            <a:pPr marL="514350" indent="-457200" eaLnBrk="1" hangingPunct="1"/>
            <a:r>
              <a:rPr lang="en-US" dirty="0" smtClean="0">
                <a:latin typeface="Tahoma" charset="0"/>
                <a:cs typeface="Times New Roman" charset="0"/>
              </a:rPr>
              <a:t>The conversion function is broken! We need to fix it.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84133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  <a:cs typeface="Times New Roman" charset="0"/>
              </a:rPr>
              <a:t>Temperature Sensor Modes</a:t>
            </a:r>
            <a:endParaRPr lang="en-US" sz="40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temperature sensor is supposed to have the following modes.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‘TEMP-F’ </a:t>
            </a:r>
            <a:r>
              <a:rPr lang="en-US" dirty="0" smtClean="0">
                <a:latin typeface="Tahoma" charset="0"/>
                <a:cs typeface="Times New Roman" charset="0"/>
              </a:rPr>
              <a:t>– degrees Fahrenheit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‘TEMP-C’ </a:t>
            </a:r>
            <a:r>
              <a:rPr lang="en-US" dirty="0" smtClean="0">
                <a:latin typeface="Tahoma" charset="0"/>
                <a:cs typeface="Times New Roman" charset="0"/>
              </a:rPr>
              <a:t>– degrees Celsius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‘TEMP-K’ </a:t>
            </a:r>
            <a:r>
              <a:rPr lang="en-US" dirty="0" smtClean="0">
                <a:latin typeface="Tahoma" charset="0"/>
                <a:cs typeface="Times New Roman" charset="0"/>
              </a:rPr>
              <a:t>– degrees Kelvin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Note, with the other sensors, if there is only one, we can skip naming the input port.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With the Temperature Sensor it is always needed.</a:t>
            </a: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endParaRPr lang="en-US" dirty="0" smtClean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93998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In our next robot challenge we will write the code to implement these conversions functions.</a:t>
            </a:r>
          </a:p>
          <a:p>
            <a:r>
              <a:rPr lang="en-US" dirty="0" smtClean="0">
                <a:latin typeface="Tahoma"/>
                <a:cs typeface="Tahoma"/>
              </a:rPr>
              <a:t>We will base these on experimental data that we will gather.</a:t>
            </a:r>
          </a:p>
          <a:p>
            <a:r>
              <a:rPr lang="en-US" dirty="0">
                <a:latin typeface="Tahoma"/>
                <a:cs typeface="Tahoma"/>
              </a:rPr>
              <a:t>W</a:t>
            </a:r>
            <a:r>
              <a:rPr lang="en-US" dirty="0" smtClean="0">
                <a:latin typeface="Tahoma"/>
                <a:cs typeface="Tahoma"/>
              </a:rPr>
              <a:t>e can convert to one temperature measure and then </a:t>
            </a:r>
            <a:r>
              <a:rPr lang="en-US" dirty="0" smtClean="0">
                <a:latin typeface="Tahoma"/>
                <a:cs typeface="Tahoma"/>
              </a:rPr>
              <a:t>use </a:t>
            </a:r>
            <a:r>
              <a:rPr lang="en-US" dirty="0" smtClean="0">
                <a:latin typeface="Tahoma"/>
                <a:cs typeface="Tahoma"/>
              </a:rPr>
              <a:t>conversion formulas to convert to the others.</a:t>
            </a:r>
          </a:p>
          <a:p>
            <a:r>
              <a:rPr lang="en-US" dirty="0" smtClean="0">
                <a:latin typeface="Tahoma"/>
                <a:cs typeface="Tahoma"/>
              </a:rPr>
              <a:t>This uses composition of functions.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Python Programming, 2/e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47ECC-6FFB-5547-BDBF-6CFFDC208D7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8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Functions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A function is like a </a:t>
            </a:r>
            <a:r>
              <a:rPr lang="en-US" i="1">
                <a:latin typeface="Tahoma" charset="0"/>
                <a:cs typeface="Times New Roman" charset="0"/>
              </a:rPr>
              <a:t>subprogram</a:t>
            </a:r>
            <a:r>
              <a:rPr lang="en-US">
                <a:latin typeface="Tahoma" charset="0"/>
                <a:cs typeface="Times New Roman" charset="0"/>
              </a:rPr>
              <a:t>, a small program inside of a program.</a:t>
            </a:r>
          </a:p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The basic idea </a:t>
            </a:r>
            <a:r>
              <a:rPr lang="en-US">
                <a:latin typeface="Times New Roman" charset="0"/>
                <a:cs typeface="Times New Roman" charset="0"/>
              </a:rPr>
              <a:t>–</a:t>
            </a:r>
            <a:r>
              <a:rPr lang="en-US">
                <a:latin typeface="Tahoma" charset="0"/>
                <a:cs typeface="Times New Roman" charset="0"/>
              </a:rPr>
              <a:t> we write a sequence of statements and then give that sequence a name. We can then execute this sequence at any time by referring to the name.</a:t>
            </a:r>
          </a:p>
        </p:txBody>
      </p:sp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36B3D832-1A08-6749-8D45-B0D6A1C3A37D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2072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Functions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The part of the program that creates a function is called a </a:t>
            </a:r>
            <a:r>
              <a:rPr lang="en-US" i="1" dirty="0">
                <a:latin typeface="Tahoma" charset="0"/>
                <a:cs typeface="Times New Roman" charset="0"/>
              </a:rPr>
              <a:t>function definition</a:t>
            </a:r>
            <a:r>
              <a:rPr lang="en-US" dirty="0">
                <a:latin typeface="Tahoma" charset="0"/>
                <a:cs typeface="Times New Roman" charset="0"/>
              </a:rPr>
              <a:t>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When the function is used in a program, we say the definition is </a:t>
            </a:r>
            <a:r>
              <a:rPr lang="en-US" i="1" dirty="0">
                <a:latin typeface="Tahoma" charset="0"/>
                <a:cs typeface="Times New Roman" charset="0"/>
              </a:rPr>
              <a:t>called</a:t>
            </a:r>
            <a:r>
              <a:rPr lang="en-US" dirty="0">
                <a:latin typeface="Tahoma" charset="0"/>
                <a:cs typeface="Times New Roman" charset="0"/>
              </a:rPr>
              <a:t> or </a:t>
            </a:r>
            <a:r>
              <a:rPr lang="en-US" i="1" dirty="0">
                <a:latin typeface="Tahoma" charset="0"/>
                <a:cs typeface="Times New Roman" charset="0"/>
              </a:rPr>
              <a:t>invoked</a:t>
            </a:r>
            <a:r>
              <a:rPr lang="en-US" dirty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FDC1B1D4-F820-B144-8DC4-9DD1E244E2A3}" type="slidenum">
              <a:rPr lang="en-US" sz="1400"/>
              <a:pPr eaLnBrk="1" hangingPunct="1"/>
              <a:t>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3764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Programming Design: </a:t>
            </a:r>
            <a:r>
              <a:rPr lang="en-US" sz="3600" dirty="0">
                <a:latin typeface="Tahoma" charset="0"/>
                <a:cs typeface="Times New Roman" charset="0"/>
              </a:rPr>
              <a:t/>
            </a:r>
            <a:br>
              <a:rPr lang="en-US" sz="3600" dirty="0">
                <a:latin typeface="Tahoma" charset="0"/>
                <a:cs typeface="Times New Roman" charset="0"/>
              </a:rPr>
            </a:br>
            <a:r>
              <a:rPr lang="en-US" sz="3600" dirty="0">
                <a:latin typeface="Tahoma" charset="0"/>
                <a:cs typeface="Times New Roman" charset="0"/>
              </a:rPr>
              <a:t>Temperature Converter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Problem </a:t>
            </a:r>
            <a:r>
              <a:rPr lang="en-US" dirty="0">
                <a:latin typeface="Times New Roman" charset="0"/>
                <a:cs typeface="Times New Roman" charset="0"/>
              </a:rPr>
              <a:t>–</a:t>
            </a:r>
            <a:r>
              <a:rPr lang="en-US" dirty="0">
                <a:latin typeface="Tahoma" charset="0"/>
                <a:cs typeface="Times New Roman" charset="0"/>
              </a:rPr>
              <a:t> the temperature is given in </a:t>
            </a:r>
            <a:r>
              <a:rPr lang="en-US" dirty="0" smtClean="0">
                <a:latin typeface="Tahoma" charset="0"/>
                <a:cs typeface="Times New Roman" charset="0"/>
              </a:rPr>
              <a:t>Celsius</a:t>
            </a:r>
            <a:r>
              <a:rPr lang="en-US" dirty="0">
                <a:latin typeface="Tahoma" charset="0"/>
                <a:cs typeface="Times New Roman" charset="0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by the user; it should be converted and displayed in degrees </a:t>
            </a:r>
            <a:r>
              <a:rPr lang="en-US" dirty="0">
                <a:latin typeface="Tahoma" charset="0"/>
                <a:cs typeface="Times New Roman" charset="0"/>
              </a:rPr>
              <a:t>Fahrenheit.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Specification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Input </a:t>
            </a:r>
            <a:r>
              <a:rPr lang="en-US" dirty="0">
                <a:latin typeface="Times New Roman" charset="0"/>
                <a:cs typeface="Times New Roman" charset="0"/>
              </a:rPr>
              <a:t>–</a:t>
            </a:r>
            <a:r>
              <a:rPr lang="en-US" dirty="0">
                <a:latin typeface="Tahoma" charset="0"/>
                <a:cs typeface="Times New Roman" charset="0"/>
              </a:rPr>
              <a:t> temperature in Celsius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Output </a:t>
            </a:r>
            <a:r>
              <a:rPr lang="en-US" dirty="0">
                <a:latin typeface="Times New Roman" charset="0"/>
                <a:cs typeface="Times New Roman" charset="0"/>
              </a:rPr>
              <a:t>–</a:t>
            </a:r>
            <a:r>
              <a:rPr lang="en-US" dirty="0">
                <a:latin typeface="Tahoma" charset="0"/>
                <a:cs typeface="Times New Roman" charset="0"/>
              </a:rPr>
              <a:t> temperature in Fahrenheit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Output = 9/5(input) + 32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433F1AF-1C4A-D74F-AA1F-EAABF9CCC24C}" type="slidenum">
              <a:rPr lang="en-US" sz="1400"/>
              <a:pPr eaLnBrk="1" hangingPunct="1"/>
              <a:t>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88818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Tahoma" charset="0"/>
                <a:cs typeface="Times New Roman" charset="0"/>
              </a:rPr>
              <a:t>Example Program:</a:t>
            </a:r>
            <a:br>
              <a:rPr lang="en-US" sz="3600">
                <a:latin typeface="Tahoma" charset="0"/>
                <a:cs typeface="Times New Roman" charset="0"/>
              </a:rPr>
            </a:br>
            <a:r>
              <a:rPr lang="en-US" sz="3600">
                <a:latin typeface="Tahoma" charset="0"/>
                <a:cs typeface="Times New Roman" charset="0"/>
              </a:rPr>
              <a:t>Temperature Converter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ahoma" charset="0"/>
                <a:cs typeface="Times New Roman" charset="0"/>
              </a:rPr>
              <a:t>Design</a:t>
            </a:r>
          </a:p>
          <a:p>
            <a:pPr lvl="1" eaLnBrk="1" hangingPunct="1">
              <a:defRPr/>
            </a:pPr>
            <a:r>
              <a:rPr lang="en-US" dirty="0">
                <a:latin typeface="Tahoma" charset="0"/>
                <a:cs typeface="Times New Roman" charset="0"/>
              </a:rPr>
              <a:t>Input, Process, Output (IPO)</a:t>
            </a:r>
          </a:p>
          <a:p>
            <a:pPr lvl="1" eaLnBrk="1" hangingPunct="1">
              <a:defRPr/>
            </a:pPr>
            <a:r>
              <a:rPr lang="en-US" dirty="0">
                <a:latin typeface="Tahoma" charset="0"/>
                <a:cs typeface="Times New Roman" charset="0"/>
              </a:rPr>
              <a:t>Prompt the user for input (Celsius temperature)</a:t>
            </a:r>
          </a:p>
          <a:p>
            <a:pPr lvl="1" eaLnBrk="1" hangingPunct="1">
              <a:defRPr/>
            </a:pPr>
            <a:r>
              <a:rPr lang="en-US" dirty="0">
                <a:latin typeface="Tahoma" charset="0"/>
                <a:cs typeface="Times New Roman" charset="0"/>
              </a:rPr>
              <a:t>Process it to convert it to Fahrenheit </a:t>
            </a:r>
            <a:r>
              <a:rPr lang="en-US" dirty="0" smtClean="0">
                <a:latin typeface="Tahoma" charset="0"/>
                <a:cs typeface="Times New Roman" charset="0"/>
              </a:rPr>
              <a:t>by calling a function that implements </a:t>
            </a:r>
            <a:endParaRPr lang="en-US" dirty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	F </a:t>
            </a:r>
            <a:r>
              <a:rPr lang="en-US" dirty="0">
                <a:latin typeface="Tahoma" charset="0"/>
                <a:cs typeface="Times New Roman" charset="0"/>
              </a:rPr>
              <a:t>= 9/5(C) + 32</a:t>
            </a:r>
          </a:p>
          <a:p>
            <a:pPr lvl="1" eaLnBrk="1" hangingPunct="1">
              <a:defRPr/>
            </a:pPr>
            <a:r>
              <a:rPr lang="en-US" dirty="0">
                <a:latin typeface="Tahoma" charset="0"/>
                <a:cs typeface="Times New Roman" charset="0"/>
              </a:rPr>
              <a:t>Output the result by displaying it on the screen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6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Creating a Function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When we create a function we need to give it a name.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Then we need to determine what information will be needed for the function to do its job.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can pass this information to the function as a list of parameters.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3594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Creating a Function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A function declaration looks like the following:</a:t>
            </a:r>
          </a:p>
          <a:p>
            <a:pPr marL="457200" lvl="1" indent="0" eaLnBrk="1" hangingPunct="1">
              <a:buNone/>
              <a:defRPr/>
            </a:pPr>
            <a:r>
              <a:rPr lang="en-US" dirty="0" err="1">
                <a:latin typeface="Courier New"/>
                <a:cs typeface="Courier New"/>
              </a:rPr>
              <a:t>d</a:t>
            </a:r>
            <a:r>
              <a:rPr lang="en-US" dirty="0" err="1" smtClean="0">
                <a:latin typeface="Courier New"/>
                <a:cs typeface="Courier New"/>
              </a:rPr>
              <a:t>ef</a:t>
            </a:r>
            <a:r>
              <a:rPr lang="en-US" dirty="0" smtClean="0">
                <a:latin typeface="Courier New"/>
                <a:cs typeface="Courier New"/>
              </a:rPr>
              <a:t> celsius2farh(</a:t>
            </a:r>
            <a:r>
              <a:rPr lang="en-US" dirty="0">
                <a:latin typeface="Courier New"/>
                <a:cs typeface="Courier New"/>
              </a:rPr>
              <a:t>c</a:t>
            </a:r>
            <a:r>
              <a:rPr lang="en-US" dirty="0" smtClean="0">
                <a:latin typeface="Courier New"/>
                <a:cs typeface="Courier New"/>
              </a:rPr>
              <a:t>):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This function is named </a:t>
            </a:r>
            <a:r>
              <a:rPr lang="en-US" dirty="0" smtClean="0">
                <a:latin typeface="Courier New"/>
                <a:cs typeface="Courier New"/>
              </a:rPr>
              <a:t>celsius2farh</a:t>
            </a:r>
            <a:r>
              <a:rPr lang="en-US" dirty="0" smtClean="0">
                <a:latin typeface="Tahoma" charset="0"/>
                <a:cs typeface="Times New Roman" charset="0"/>
              </a:rPr>
              <a:t> and takes a variable which will be called </a:t>
            </a:r>
            <a:r>
              <a:rPr lang="en-US" dirty="0" smtClean="0">
                <a:latin typeface="Courier New"/>
                <a:cs typeface="Courier New"/>
              </a:rPr>
              <a:t>c</a:t>
            </a:r>
            <a:r>
              <a:rPr lang="en-US" dirty="0" smtClean="0">
                <a:latin typeface="Tahoma" charset="0"/>
                <a:cs typeface="Times New Roman" charset="0"/>
              </a:rPr>
              <a:t> inside the function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The variable could be named something else when the function is called.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1849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Creating a Function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then indent the commands that will make up the function.</a:t>
            </a:r>
          </a:p>
          <a:p>
            <a:pPr lvl="1"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This is called the body of the function.</a:t>
            </a:r>
            <a:endParaRPr lang="de-DE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  <a:defRPr/>
            </a:pPr>
            <a:r>
              <a:rPr lang="de-DE" dirty="0" err="1">
                <a:latin typeface="Courier New"/>
                <a:cs typeface="Courier New"/>
              </a:rPr>
              <a:t>def</a:t>
            </a:r>
            <a:r>
              <a:rPr lang="de-DE" dirty="0">
                <a:latin typeface="Courier New"/>
                <a:cs typeface="Courier New"/>
              </a:rPr>
              <a:t> celsius2fahr(c):</a:t>
            </a:r>
          </a:p>
          <a:p>
            <a:pPr marL="457200" lvl="1" indent="0" eaLnBrk="1" hangingPunct="1">
              <a:buNone/>
              <a:defRPr/>
            </a:pPr>
            <a:r>
              <a:rPr lang="de-DE" dirty="0">
                <a:latin typeface="Courier New"/>
                <a:cs typeface="Courier New"/>
              </a:rPr>
              <a:t>    f = 9/5 * c + 32</a:t>
            </a:r>
          </a:p>
          <a:p>
            <a:pPr marL="457200" lvl="1" indent="0" eaLnBrk="1" hangingPunct="1">
              <a:buNone/>
              <a:defRPr/>
            </a:pPr>
            <a:r>
              <a:rPr lang="de-DE" dirty="0">
                <a:latin typeface="Courier New"/>
                <a:cs typeface="Courier New"/>
              </a:rPr>
              <a:t>    </a:t>
            </a:r>
            <a:r>
              <a:rPr lang="de-DE" dirty="0" err="1">
                <a:latin typeface="Courier New"/>
                <a:cs typeface="Courier New"/>
              </a:rPr>
              <a:t>return</a:t>
            </a:r>
            <a:r>
              <a:rPr lang="de-DE" dirty="0">
                <a:latin typeface="Courier New"/>
                <a:cs typeface="Courier New"/>
              </a:rPr>
              <a:t> f</a:t>
            </a:r>
            <a:endParaRPr lang="en-US" dirty="0" smtClean="0">
              <a:latin typeface="Courier New"/>
              <a:cs typeface="Courier New"/>
            </a:endParaRP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To report the result of the function we use a return statement.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563A76F-7DBA-2846-BB28-9414328FD3ED}" type="slidenum">
              <a:rPr lang="en-US" sz="1400"/>
              <a:pPr eaLnBrk="1" hangingPunct="1"/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9204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bldLvl="2" autoUpdateAnimBg="0"/>
    </p:bld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17651</TotalTime>
  <Words>1285</Words>
  <Application>Microsoft Macintosh PowerPoint</Application>
  <PresentationFormat>On-screen Show (4:3)</PresentationFormat>
  <Paragraphs>204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Python</vt:lpstr>
      <vt:lpstr>Python Programming</vt:lpstr>
      <vt:lpstr>Functions</vt:lpstr>
      <vt:lpstr>Functions</vt:lpstr>
      <vt:lpstr>Functions</vt:lpstr>
      <vt:lpstr>Programming Design:  Temperature Converter</vt:lpstr>
      <vt:lpstr>Example Program: Temperature Converter</vt:lpstr>
      <vt:lpstr>Creating a Function</vt:lpstr>
      <vt:lpstr>Creating a Function</vt:lpstr>
      <vt:lpstr>Creating a Function</vt:lpstr>
      <vt:lpstr>Calling a Function</vt:lpstr>
      <vt:lpstr>Example Program: Temperature Converter</vt:lpstr>
      <vt:lpstr>Example Program: Temperature Converter</vt:lpstr>
      <vt:lpstr>Passing Parameters</vt:lpstr>
      <vt:lpstr>Passing Parameters</vt:lpstr>
      <vt:lpstr>Objects</vt:lpstr>
      <vt:lpstr>Functions that “Do Things”</vt:lpstr>
      <vt:lpstr>Functions that “Do Things”</vt:lpstr>
      <vt:lpstr>Functions that “Do Things”</vt:lpstr>
      <vt:lpstr>Activities</vt:lpstr>
      <vt:lpstr>Sensors</vt:lpstr>
      <vt:lpstr>Temperature Sensor</vt:lpstr>
      <vt:lpstr>Temperature Sensor</vt:lpstr>
      <vt:lpstr>Temperature Sensor Modes</vt:lpstr>
      <vt:lpstr>Conversion Functions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54</cp:revision>
  <cp:lastPrinted>1601-01-01T00:00:00Z</cp:lastPrinted>
  <dcterms:created xsi:type="dcterms:W3CDTF">2004-01-07T18:09:35Z</dcterms:created>
  <dcterms:modified xsi:type="dcterms:W3CDTF">2016-06-10T14:51:14Z</dcterms:modified>
</cp:coreProperties>
</file>