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3"/>
  </p:notesMasterIdLst>
  <p:handoutMasterIdLst>
    <p:handoutMasterId r:id="rId24"/>
  </p:handoutMasterIdLst>
  <p:sldIdLst>
    <p:sldId id="303" r:id="rId2"/>
    <p:sldId id="270" r:id="rId3"/>
    <p:sldId id="306" r:id="rId4"/>
    <p:sldId id="307" r:id="rId5"/>
    <p:sldId id="308" r:id="rId6"/>
    <p:sldId id="310" r:id="rId7"/>
    <p:sldId id="309" r:id="rId8"/>
    <p:sldId id="311" r:id="rId9"/>
    <p:sldId id="312" r:id="rId10"/>
    <p:sldId id="314" r:id="rId11"/>
    <p:sldId id="315" r:id="rId12"/>
    <p:sldId id="316" r:id="rId13"/>
    <p:sldId id="317" r:id="rId14"/>
    <p:sldId id="322" r:id="rId15"/>
    <p:sldId id="318" r:id="rId16"/>
    <p:sldId id="319" r:id="rId17"/>
    <p:sldId id="320" r:id="rId18"/>
    <p:sldId id="321" r:id="rId19"/>
    <p:sldId id="323" r:id="rId20"/>
    <p:sldId id="325" r:id="rId21"/>
    <p:sldId id="326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EEB27215-0C95-2E49-A6A1-30032B233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0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704C25D7-9FFE-A44C-85E4-F7381CFF8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572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073" y="225210"/>
            <a:ext cx="5011727" cy="23460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126" y="3886200"/>
            <a:ext cx="69543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F290-0C31-E94E-A056-7C80F1137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6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5946-BB39-2B49-ABF1-0672750E5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BC4F-8C0F-5946-A939-0955B8BA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99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4F5961-EDE9-FC4D-BF3C-16D3949A88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0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7ECC-6FFB-5547-BDBF-6CFFDC208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4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BC8D-6010-DD48-906C-2FD1701D1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4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3BA8-6B7E-C842-8E7F-3CD8B236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1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EAA1-FCDD-D243-BA9C-8B7E19AA5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00D0E-25F9-8D41-ABA0-679ADD6DE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0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77FD-372A-4845-8631-442E0150B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A6B9-1B89-BF46-AF04-50BAEABF4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0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7BC-FE52-254F-BFEB-6A147FC5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2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107950"/>
            <a:ext cx="67818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fld id="{E07EC78E-5572-8649-BE15-77998A52A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1" r:id="rId12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75063" y="225425"/>
            <a:ext cx="5011737" cy="2346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j-ea"/>
                <a:cs typeface="Times New Roman" charset="0"/>
              </a:rPr>
              <a:t>Python </a:t>
            </a:r>
            <a:r>
              <a:rPr lang="en-US" dirty="0" smtClean="0">
                <a:latin typeface="Tahoma" charset="0"/>
                <a:ea typeface="+mj-ea"/>
                <a:cs typeface="Times New Roman" charset="0"/>
              </a:rPr>
              <a:t>Programming</a:t>
            </a:r>
            <a:endParaRPr lang="en-US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886200"/>
            <a:ext cx="5395912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Module </a:t>
            </a:r>
            <a:r>
              <a:rPr lang="en-US" dirty="0">
                <a:latin typeface="Tahoma" charset="0"/>
                <a:ea typeface="+mn-ea"/>
                <a:cs typeface="Times New Roman" charset="0"/>
              </a:rPr>
              <a:t>4</a:t>
            </a:r>
            <a:endParaRPr lang="en-US" dirty="0" smtClean="0">
              <a:latin typeface="Tahoma" charset="0"/>
              <a:ea typeface="+mn-ea"/>
              <a:cs typeface="Times New Roman" charset="0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Sensors and Loops</a:t>
            </a:r>
            <a:endParaRPr lang="en-US" dirty="0">
              <a:latin typeface="Tahoma" charset="0"/>
              <a:ea typeface="+mn-ea"/>
              <a:cs typeface="Times New Roman" charset="0"/>
            </a:endParaRPr>
          </a:p>
        </p:txBody>
      </p:sp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2"/>
                </a:solidFill>
              </a:rPr>
              <a:t>Python Programming, 2/e</a:t>
            </a:r>
          </a:p>
        </p:txBody>
      </p:sp>
      <p:sp>
        <p:nvSpPr>
          <p:cNvPr id="15364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2617050-6E0E-D845-AB14-766B72221E50}" type="slidenum">
              <a:rPr 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Sensors and Motors Interacting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We now know how to run motor and how to read a value from a sensor.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We need to figure out how to write programs where the value read by the sensor will determine what action the motors take.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We need to be able to control what instructions are done and when they are done.</a:t>
            </a:r>
            <a:endParaRPr lang="en-US" dirty="0">
              <a:latin typeface="Tahoma" charset="0"/>
              <a:cs typeface="Times New Roman" charset="0"/>
            </a:endParaRPr>
          </a:p>
          <a:p>
            <a:pPr marL="0" indent="0" eaLnBrk="1" hangingPunct="1">
              <a:buNone/>
              <a:defRPr/>
            </a:pPr>
            <a:endParaRPr lang="en-US" sz="2400" dirty="0">
              <a:latin typeface="Courier New"/>
              <a:cs typeface="Courier New"/>
            </a:endParaRPr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6E41973-8F2B-2B4D-8493-A524C2C0387C}" type="slidenum">
              <a:rPr lang="en-US" sz="1400"/>
              <a:pPr eaLnBrk="1" hangingPunct="1"/>
              <a:t>10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7860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Flow Control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Python Provides three basic structures to control the order in which program statements are executed.</a:t>
            </a:r>
          </a:p>
          <a:p>
            <a:pPr lvl="1" eaLnBrk="1" hangingPunct="1">
              <a:defRPr/>
            </a:pPr>
            <a:r>
              <a:rPr lang="en-US" dirty="0">
                <a:latin typeface="Courier New"/>
                <a:cs typeface="Courier New"/>
              </a:rPr>
              <a:t>i</a:t>
            </a:r>
            <a:r>
              <a:rPr lang="en-US" dirty="0" smtClean="0">
                <a:latin typeface="Courier New"/>
                <a:cs typeface="Courier New"/>
              </a:rPr>
              <a:t>f – else </a:t>
            </a:r>
            <a:r>
              <a:rPr lang="en-US" dirty="0" smtClean="0">
                <a:latin typeface="Tahoma" charset="0"/>
                <a:cs typeface="Times New Roman" charset="0"/>
              </a:rPr>
              <a:t>structure</a:t>
            </a:r>
          </a:p>
          <a:p>
            <a:pPr lvl="1" eaLnBrk="1" hangingPunct="1">
              <a:defRPr/>
            </a:pPr>
            <a:r>
              <a:rPr lang="en-US" dirty="0">
                <a:latin typeface="Courier New"/>
                <a:cs typeface="Courier New"/>
              </a:rPr>
              <a:t>w</a:t>
            </a:r>
            <a:r>
              <a:rPr lang="en-US" dirty="0" smtClean="0">
                <a:latin typeface="Courier New"/>
                <a:cs typeface="Courier New"/>
              </a:rPr>
              <a:t>hile</a:t>
            </a:r>
            <a:r>
              <a:rPr lang="en-US" dirty="0" smtClean="0">
                <a:latin typeface="Tahoma" charset="0"/>
                <a:cs typeface="Times New Roman" charset="0"/>
              </a:rPr>
              <a:t> loop</a:t>
            </a:r>
          </a:p>
          <a:p>
            <a:pPr lvl="1" eaLnBrk="1" hangingPunct="1">
              <a:defRPr/>
            </a:pPr>
            <a:r>
              <a:rPr lang="en-US" dirty="0">
                <a:latin typeface="Courier New"/>
                <a:cs typeface="Courier New"/>
              </a:rPr>
              <a:t>f</a:t>
            </a:r>
            <a:r>
              <a:rPr lang="en-US" dirty="0" smtClean="0">
                <a:latin typeface="Courier New"/>
                <a:cs typeface="Courier New"/>
              </a:rPr>
              <a:t>or</a:t>
            </a:r>
            <a:r>
              <a:rPr lang="en-US" dirty="0" smtClean="0">
                <a:latin typeface="Tahoma" charset="0"/>
                <a:cs typeface="Times New Roman" charset="0"/>
              </a:rPr>
              <a:t> loop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We will look at each of these but let’s start with the while loop.</a:t>
            </a:r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6E41973-8F2B-2B4D-8493-A524C2C0387C}" type="slidenum">
              <a:rPr lang="en-US" sz="1400"/>
              <a:pPr eaLnBrk="1" hangingPunct="1"/>
              <a:t>11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55088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While Loops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A while loop repeats some block of code (called its </a:t>
            </a:r>
            <a:r>
              <a:rPr lang="en-US" b="1" dirty="0" smtClean="0">
                <a:latin typeface="Tahoma" charset="0"/>
                <a:cs typeface="Times New Roman" charset="0"/>
              </a:rPr>
              <a:t>body</a:t>
            </a:r>
            <a:r>
              <a:rPr lang="en-US" dirty="0" smtClean="0">
                <a:latin typeface="Tahoma" charset="0"/>
                <a:cs typeface="Times New Roman" charset="0"/>
              </a:rPr>
              <a:t>) over and over again until a particular condition becomes false.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For example:</a:t>
            </a:r>
            <a:r>
              <a:rPr lang="en-US" dirty="0">
                <a:latin typeface="Tahoma" charset="0"/>
                <a:cs typeface="Times New Roman" charset="0"/>
              </a:rPr>
              <a:t> </a:t>
            </a:r>
            <a:r>
              <a:rPr lang="en-US" dirty="0" smtClean="0">
                <a:latin typeface="Tahoma" charset="0"/>
                <a:cs typeface="Times New Roman" charset="0"/>
              </a:rPr>
              <a:t>Drive the robot forward while the distance from the wall is greater than 5 cm.</a:t>
            </a:r>
          </a:p>
          <a:p>
            <a:pPr lvl="1"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i.e. drive until you are 5 cm from the wall.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Notice we do not know how long this will take, so this is called an </a:t>
            </a:r>
            <a:r>
              <a:rPr lang="en-US" b="1" dirty="0" smtClean="0">
                <a:latin typeface="Tahoma" charset="0"/>
                <a:cs typeface="Times New Roman" charset="0"/>
              </a:rPr>
              <a:t>indefinite loop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6E41973-8F2B-2B4D-8493-A524C2C0387C}" type="slidenum">
              <a:rPr lang="en-US" sz="1400"/>
              <a:pPr eaLnBrk="1" hangingPunct="1"/>
              <a:t>12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68965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Indefinite Loops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Courier New" charset="0"/>
                <a:cs typeface="Times New Roman" charset="0"/>
              </a:rPr>
              <a:t>while &lt;condition&gt;:</a:t>
            </a:r>
            <a:br>
              <a:rPr lang="en-US" sz="2800" dirty="0">
                <a:latin typeface="Courier New" charset="0"/>
                <a:cs typeface="Times New Roman" charset="0"/>
              </a:rPr>
            </a:br>
            <a:r>
              <a:rPr lang="en-US" sz="2800" dirty="0">
                <a:latin typeface="Courier New" charset="0"/>
                <a:cs typeface="Times New Roman" charset="0"/>
              </a:rPr>
              <a:t>   &lt;body&gt;</a:t>
            </a:r>
          </a:p>
          <a:p>
            <a:pPr eaLnBrk="1" hangingPunct="1"/>
            <a:r>
              <a:rPr lang="en-US" sz="2800" dirty="0" smtClean="0">
                <a:latin typeface="Courier New" charset="0"/>
                <a:cs typeface="Times New Roman" charset="0"/>
              </a:rPr>
              <a:t>&lt;condition&gt; </a:t>
            </a:r>
            <a:r>
              <a:rPr lang="en-US" sz="2800" dirty="0">
                <a:latin typeface="Tahoma" charset="0"/>
                <a:cs typeface="Times New Roman" charset="0"/>
              </a:rPr>
              <a:t>is a </a:t>
            </a:r>
            <a:r>
              <a:rPr lang="en-US" sz="2800" b="1" dirty="0" smtClean="0">
                <a:latin typeface="Tahoma" charset="0"/>
                <a:cs typeface="Times New Roman" charset="0"/>
              </a:rPr>
              <a:t>Boolean Statement </a:t>
            </a:r>
            <a:r>
              <a:rPr lang="en-US" sz="2800" dirty="0" smtClean="0">
                <a:latin typeface="Tahoma" charset="0"/>
                <a:cs typeface="Times New Roman" charset="0"/>
              </a:rPr>
              <a:t>that is either true or false. </a:t>
            </a:r>
            <a:r>
              <a:rPr lang="en-US" sz="2800" dirty="0">
                <a:latin typeface="Tahoma" charset="0"/>
                <a:cs typeface="Times New Roman" charset="0"/>
              </a:rPr>
              <a:t>The body is a sequence of one or more statements.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The </a:t>
            </a:r>
            <a:r>
              <a:rPr lang="en-US" sz="2800" dirty="0" smtClean="0">
                <a:latin typeface="Courier New"/>
                <a:cs typeface="Courier New"/>
              </a:rPr>
              <a:t>&lt;body&gt; </a:t>
            </a:r>
            <a:r>
              <a:rPr lang="en-US" sz="2800" dirty="0">
                <a:latin typeface="Tahoma" charset="0"/>
                <a:cs typeface="Times New Roman" charset="0"/>
              </a:rPr>
              <a:t>of the loop executes repeatedly as long as the condition remains true. When the condition is false, the loop terminates.</a:t>
            </a:r>
            <a:endParaRPr lang="en-US" sz="2800" dirty="0">
              <a:latin typeface="Courier New" charset="0"/>
              <a:cs typeface="Times New Roman" charset="0"/>
            </a:endParaRPr>
          </a:p>
        </p:txBody>
      </p:sp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C895E557-76BE-7E48-A56E-F6E4BA900FEE}" type="slidenum">
              <a:rPr lang="en-US" sz="1400"/>
              <a:pPr eaLnBrk="1" hangingPunct="1"/>
              <a:t>13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73449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Indefinite Loops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800601"/>
            <a:ext cx="8229600" cy="12954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ahoma" charset="0"/>
                <a:cs typeface="Times New Roman" charset="0"/>
              </a:rPr>
              <a:t>The condition is tested at the top of the loop. This is known as a </a:t>
            </a:r>
            <a:r>
              <a:rPr lang="en-US" sz="2800" i="1" dirty="0">
                <a:latin typeface="Tahoma" charset="0"/>
                <a:cs typeface="Times New Roman" charset="0"/>
              </a:rPr>
              <a:t>pre-test</a:t>
            </a:r>
            <a:r>
              <a:rPr lang="en-US" sz="2800" dirty="0">
                <a:latin typeface="Tahoma" charset="0"/>
                <a:cs typeface="Times New Roman" charset="0"/>
              </a:rPr>
              <a:t> loop. If the condition is initially false, the loop body will not execute at all.</a:t>
            </a:r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EE0EFF58-D652-BE43-8A18-9A55AB1BD843}" type="slidenum">
              <a:rPr lang="en-US" sz="1400"/>
              <a:pPr eaLnBrk="1" hangingPunct="1"/>
              <a:t>14</a:t>
            </a:fld>
            <a:endParaRPr lang="en-US" sz="1400"/>
          </a:p>
        </p:txBody>
      </p:sp>
      <p:pic>
        <p:nvPicPr>
          <p:cNvPr id="113668" name="Picture 4" descr="whilelo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19200"/>
            <a:ext cx="2572557" cy="3420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35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Boolean Statements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A Boolean statement is one that is either true or false.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It is usually constructed by comparing two mathematical expressions.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A simple comparison might look like the following: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 charset="0"/>
                <a:cs typeface="Times New Roman" charset="0"/>
              </a:rPr>
              <a:t>&lt;</a:t>
            </a:r>
            <a:r>
              <a:rPr lang="en-US" sz="2400" dirty="0" err="1">
                <a:latin typeface="Courier New" charset="0"/>
                <a:cs typeface="Times New Roman" charset="0"/>
              </a:rPr>
              <a:t>expr</a:t>
            </a:r>
            <a:r>
              <a:rPr lang="en-US" sz="2400" dirty="0">
                <a:latin typeface="Courier New" charset="0"/>
                <a:cs typeface="Times New Roman" charset="0"/>
              </a:rPr>
              <a:t>&gt; &lt;</a:t>
            </a:r>
            <a:r>
              <a:rPr lang="en-US" sz="2400" dirty="0" err="1">
                <a:latin typeface="Courier New" charset="0"/>
                <a:cs typeface="Times New Roman" charset="0"/>
              </a:rPr>
              <a:t>relop</a:t>
            </a:r>
            <a:r>
              <a:rPr lang="en-US" sz="2400" dirty="0">
                <a:latin typeface="Courier New" charset="0"/>
                <a:cs typeface="Times New Roman" charset="0"/>
              </a:rPr>
              <a:t>&gt; &lt;</a:t>
            </a:r>
            <a:r>
              <a:rPr lang="en-US" sz="2400" dirty="0" err="1">
                <a:latin typeface="Courier New" charset="0"/>
                <a:cs typeface="Times New Roman" charset="0"/>
              </a:rPr>
              <a:t>expr</a:t>
            </a:r>
            <a:r>
              <a:rPr lang="en-US" sz="2400" dirty="0">
                <a:latin typeface="Courier New" charset="0"/>
                <a:cs typeface="Times New Roman" charset="0"/>
              </a:rPr>
              <a:t>&gt;</a:t>
            </a:r>
            <a:endParaRPr lang="en-US" sz="2400" dirty="0">
              <a:latin typeface="Tahoma" charset="0"/>
              <a:cs typeface="Times New Roman" charset="0"/>
            </a:endParaRPr>
          </a:p>
          <a:p>
            <a:pPr eaLnBrk="1" hangingPunct="1"/>
            <a:r>
              <a:rPr lang="en-US" sz="2800" dirty="0" smtClean="0">
                <a:latin typeface="Tahoma"/>
                <a:cs typeface="Tahoma"/>
              </a:rPr>
              <a:t>Here </a:t>
            </a:r>
            <a:r>
              <a:rPr lang="en-US" sz="2800" dirty="0" smtClean="0">
                <a:latin typeface="Courier New" charset="0"/>
                <a:cs typeface="Times New Roman" charset="0"/>
              </a:rPr>
              <a:t>&lt;</a:t>
            </a:r>
            <a:r>
              <a:rPr lang="en-US" sz="2800" dirty="0" err="1">
                <a:latin typeface="Courier New" charset="0"/>
                <a:cs typeface="Times New Roman" charset="0"/>
              </a:rPr>
              <a:t>relop</a:t>
            </a:r>
            <a:r>
              <a:rPr lang="en-US" sz="2800" dirty="0">
                <a:latin typeface="Courier New" charset="0"/>
                <a:cs typeface="Times New Roman" charset="0"/>
              </a:rPr>
              <a:t>&gt;</a:t>
            </a:r>
            <a:r>
              <a:rPr lang="en-US" sz="2800" dirty="0">
                <a:latin typeface="Tahoma" charset="0"/>
                <a:cs typeface="Times New Roman" charset="0"/>
              </a:rPr>
              <a:t> is short for </a:t>
            </a:r>
            <a:r>
              <a:rPr lang="en-US" sz="2800" i="1" dirty="0">
                <a:latin typeface="Tahoma" charset="0"/>
                <a:cs typeface="Times New Roman" charset="0"/>
              </a:rPr>
              <a:t>relational </a:t>
            </a:r>
            <a:r>
              <a:rPr lang="en-US" sz="2800" i="1" dirty="0" smtClean="0">
                <a:latin typeface="Tahoma" charset="0"/>
                <a:cs typeface="Times New Roman" charset="0"/>
              </a:rPr>
              <a:t>operator.</a:t>
            </a:r>
            <a:endParaRPr lang="en-US" sz="2800" dirty="0">
              <a:latin typeface="Courier New" charset="0"/>
              <a:cs typeface="Times New Roman" charset="0"/>
            </a:endParaRPr>
          </a:p>
          <a:p>
            <a:pPr eaLnBrk="1" hangingPunct="1"/>
            <a:endParaRPr lang="en-US" sz="2800" dirty="0" smtClean="0">
              <a:latin typeface="Tahoma" charset="0"/>
              <a:cs typeface="Times New Roman" charset="0"/>
            </a:endParaRPr>
          </a:p>
          <a:p>
            <a:pPr eaLnBrk="1" hangingPunct="1"/>
            <a:endParaRPr lang="en-US" sz="2800" dirty="0">
              <a:latin typeface="Courier New" charset="0"/>
              <a:cs typeface="Times New Roman" charset="0"/>
            </a:endParaRPr>
          </a:p>
        </p:txBody>
      </p:sp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C895E557-76BE-7E48-A56E-F6E4BA900FEE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708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64" name="Group 6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29097013"/>
              </p:ext>
            </p:extLst>
          </p:nvPr>
        </p:nvGraphicFramePr>
        <p:xfrm>
          <a:off x="457200" y="1295400"/>
          <a:ext cx="8269288" cy="4114801"/>
        </p:xfrm>
        <a:graphic>
          <a:graphicData uri="http://schemas.openxmlformats.org/drawingml/2006/table">
            <a:tbl>
              <a:tblPr/>
              <a:tblGrid>
                <a:gridCol w="1822450"/>
                <a:gridCol w="2216150"/>
                <a:gridCol w="4230688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Python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Mathematics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&lt;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&lt;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Less than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&lt;=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≤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Less than or equal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==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Equal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Greater than or equal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Greater than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Not equal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43A42E4C-668A-2440-B37F-220187C17D9D}" type="slidenum">
              <a:rPr lang="en-US" sz="1400"/>
              <a:pPr eaLnBrk="1" hangingPunct="1"/>
              <a:t>16</a:t>
            </a:fld>
            <a:endParaRPr lang="en-US" sz="140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05080" y="108428"/>
            <a:ext cx="6781719" cy="898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 charset="0"/>
                <a:cs typeface="Times New Roman" charset="0"/>
              </a:rPr>
              <a:t>Relational Operators</a:t>
            </a:r>
            <a:endParaRPr lang="en-US" dirty="0">
              <a:latin typeface="Tahoma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3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Check for Equality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Notice the use of </a:t>
            </a:r>
            <a:r>
              <a:rPr lang="en-US" dirty="0">
                <a:latin typeface="Courier New" charset="0"/>
                <a:cs typeface="Times New Roman" charset="0"/>
              </a:rPr>
              <a:t>==</a:t>
            </a:r>
            <a:r>
              <a:rPr lang="en-US" dirty="0">
                <a:latin typeface="Tahoma" charset="0"/>
                <a:cs typeface="Times New Roman" charset="0"/>
              </a:rPr>
              <a:t> for equality. Since Python uses </a:t>
            </a:r>
            <a:r>
              <a:rPr lang="en-US" dirty="0">
                <a:latin typeface="Courier New" charset="0"/>
                <a:cs typeface="Times New Roman" charset="0"/>
              </a:rPr>
              <a:t>=</a:t>
            </a:r>
            <a:r>
              <a:rPr lang="en-US" dirty="0">
                <a:latin typeface="Tahoma" charset="0"/>
                <a:cs typeface="Times New Roman" charset="0"/>
              </a:rPr>
              <a:t> to indicate assignment, a different symbol is required for the concept of equality.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A common mistake is using </a:t>
            </a:r>
            <a:r>
              <a:rPr lang="en-US" dirty="0">
                <a:latin typeface="Courier New" charset="0"/>
                <a:cs typeface="Times New Roman" charset="0"/>
              </a:rPr>
              <a:t>=</a:t>
            </a:r>
            <a:r>
              <a:rPr lang="en-US" dirty="0">
                <a:latin typeface="Tahoma" charset="0"/>
                <a:cs typeface="Times New Roman" charset="0"/>
              </a:rPr>
              <a:t> </a:t>
            </a:r>
            <a:r>
              <a:rPr lang="en-US" dirty="0" smtClean="0">
                <a:latin typeface="Tahoma" charset="0"/>
                <a:cs typeface="Times New Roman" charset="0"/>
              </a:rPr>
              <a:t>in conditions when you really want == !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4684C6EF-63BD-5B4A-BB38-3C1A9253D379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83686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Forming Simple Conditions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ahoma" charset="0"/>
                <a:cs typeface="Times New Roman" charset="0"/>
              </a:rPr>
              <a:t>Boolean conditions are of type </a:t>
            </a:r>
            <a:r>
              <a:rPr lang="en-US" sz="2800" dirty="0" err="1">
                <a:latin typeface="Courier New" charset="0"/>
                <a:cs typeface="Times New Roman" charset="0"/>
              </a:rPr>
              <a:t>bool</a:t>
            </a:r>
            <a:r>
              <a:rPr lang="en-US" sz="2800" dirty="0">
                <a:latin typeface="Tahoma" charset="0"/>
                <a:cs typeface="Times New Roman" charset="0"/>
              </a:rPr>
              <a:t> and the Boolean values of true and false are represented by the literals </a:t>
            </a:r>
            <a:r>
              <a:rPr lang="en-US" sz="2800" dirty="0">
                <a:latin typeface="Courier New" charset="0"/>
                <a:cs typeface="Times New Roman" charset="0"/>
              </a:rPr>
              <a:t>True</a:t>
            </a:r>
            <a:r>
              <a:rPr lang="en-US" sz="2800" dirty="0">
                <a:latin typeface="Tahoma" charset="0"/>
                <a:cs typeface="Times New Roman" charset="0"/>
              </a:rPr>
              <a:t> and </a:t>
            </a:r>
            <a:r>
              <a:rPr lang="en-US" sz="2800" dirty="0">
                <a:latin typeface="Courier New" charset="0"/>
                <a:cs typeface="Times New Roman" charset="0"/>
              </a:rPr>
              <a:t>False</a:t>
            </a:r>
            <a:r>
              <a:rPr lang="en-US" sz="2800" dirty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000" dirty="0" smtClean="0">
                <a:latin typeface="Courier New" charset="0"/>
                <a:cs typeface="Times New Roman" charset="0"/>
              </a:rPr>
              <a:t>	&gt;</a:t>
            </a:r>
            <a:r>
              <a:rPr lang="en-US" sz="2000" dirty="0">
                <a:latin typeface="Courier New" charset="0"/>
                <a:cs typeface="Times New Roman" charset="0"/>
              </a:rPr>
              <a:t>&gt;&gt; 3 &lt; 4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000" dirty="0" smtClean="0">
                <a:latin typeface="Courier New" charset="0"/>
                <a:cs typeface="Times New Roman" charset="0"/>
              </a:rPr>
              <a:t>	True</a:t>
            </a:r>
            <a:endParaRPr lang="en-US" sz="2000" dirty="0">
              <a:latin typeface="Courier New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000" dirty="0" smtClean="0">
                <a:latin typeface="Courier New" charset="0"/>
                <a:cs typeface="Times New Roman" charset="0"/>
              </a:rPr>
              <a:t>	&gt;</a:t>
            </a:r>
            <a:r>
              <a:rPr lang="en-US" sz="2000" dirty="0">
                <a:latin typeface="Courier New" charset="0"/>
                <a:cs typeface="Times New Roman" charset="0"/>
              </a:rPr>
              <a:t>&gt;&gt; 3 * 4 &lt; 3 + 4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000" dirty="0" smtClean="0">
                <a:latin typeface="Courier New" charset="0"/>
                <a:cs typeface="Times New Roman" charset="0"/>
              </a:rPr>
              <a:t>	False</a:t>
            </a:r>
            <a:endParaRPr lang="en-US" sz="2000" dirty="0">
              <a:latin typeface="Courier New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/>
                <a:cs typeface="Tahoma"/>
              </a:rPr>
              <a:t>The expressions on either side of the operator can contain variables and/or the results of functions.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 err="1">
                <a:latin typeface="Courier New"/>
                <a:cs typeface="Courier New"/>
              </a:rPr>
              <a:t>u</a:t>
            </a:r>
            <a:r>
              <a:rPr lang="en-US" sz="2400" dirty="0" err="1" smtClean="0">
                <a:latin typeface="Courier New"/>
                <a:cs typeface="Courier New"/>
              </a:rPr>
              <a:t>.value</a:t>
            </a:r>
            <a:r>
              <a:rPr lang="en-US" sz="2400" dirty="0" smtClean="0">
                <a:latin typeface="Courier New"/>
                <a:cs typeface="Courier New"/>
              </a:rPr>
              <a:t>() &gt; 0.5</a:t>
            </a:r>
            <a:endParaRPr lang="en-US" sz="2400" dirty="0">
              <a:latin typeface="Courier New"/>
              <a:cs typeface="Courier New"/>
            </a:endParaRPr>
          </a:p>
        </p:txBody>
      </p:sp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21C59A09-825D-9549-B4A3-87BC3A67094E}" type="slidenum">
              <a:rPr lang="en-US" sz="1400"/>
              <a:pPr eaLnBrk="1" hangingPunct="1"/>
              <a:t>18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6154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Driving and Stopping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Using a sensor and two motors and a while loop we can drive our robot until we approach an object.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What we will do is set both motor to run until they are stopped (</a:t>
            </a:r>
            <a:r>
              <a:rPr lang="en-US" sz="2800" dirty="0" err="1" smtClean="0">
                <a:latin typeface="Courier New"/>
                <a:cs typeface="Courier New"/>
              </a:rPr>
              <a:t>run_forever</a:t>
            </a:r>
            <a:r>
              <a:rPr lang="en-US" sz="2800" dirty="0" smtClean="0">
                <a:latin typeface="Tahoma" charset="0"/>
                <a:cs typeface="Times New Roman" charset="0"/>
              </a:rPr>
              <a:t>).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We will then enter a loop that will end when the robot is 5 cm from some obstruction.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We don’t need to actually do any work in this loop so the body will be the placeholder command </a:t>
            </a:r>
            <a:r>
              <a:rPr lang="en-US" sz="2800" dirty="0" smtClean="0">
                <a:latin typeface="Courier New"/>
                <a:cs typeface="Courier New"/>
              </a:rPr>
              <a:t>pass</a:t>
            </a:r>
            <a:r>
              <a:rPr lang="en-US" sz="2800" dirty="0" smtClean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After we get out of the loop we stop the motors.</a:t>
            </a:r>
          </a:p>
        </p:txBody>
      </p:sp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21C59A09-825D-9549-B4A3-87BC3A67094E}" type="slidenum">
              <a:rPr lang="en-US" sz="1400"/>
              <a:pPr eaLnBrk="1" hangingPunct="1"/>
              <a:t>19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12793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Sensors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In </a:t>
            </a:r>
            <a:r>
              <a:rPr lang="en-US" dirty="0" smtClean="0">
                <a:latin typeface="Tahoma" charset="0"/>
                <a:cs typeface="Times New Roman" charset="0"/>
              </a:rPr>
              <a:t>addition to the temperature sensor we have the following sensors: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Touch Sensors (2) – a button that can tell when it is </a:t>
            </a:r>
            <a:r>
              <a:rPr lang="en-US" dirty="0" smtClean="0">
                <a:latin typeface="Tahoma" charset="0"/>
                <a:cs typeface="Times New Roman" charset="0"/>
              </a:rPr>
              <a:t>pressed.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Color/Light Sensor – an optical sensor that senses ambient light or reflected </a:t>
            </a:r>
            <a:r>
              <a:rPr lang="en-US" dirty="0" smtClean="0">
                <a:latin typeface="Tahoma" charset="0"/>
                <a:cs typeface="Times New Roman" charset="0"/>
              </a:rPr>
              <a:t>color.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Ultrasonic Sensor – uses echo location to determine its distance from an </a:t>
            </a:r>
            <a:r>
              <a:rPr lang="en-US" dirty="0" smtClean="0">
                <a:latin typeface="Tahoma" charset="0"/>
                <a:cs typeface="Times New Roman" charset="0"/>
              </a:rPr>
              <a:t>object.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Gyro Sensor – uses accelerometers to measure its rotation about a particular axis.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Driving and Stopping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smtClean="0">
                <a:latin typeface="Courier New"/>
                <a:cs typeface="Courier New"/>
              </a:rPr>
              <a:t>from </a:t>
            </a:r>
            <a:r>
              <a:rPr lang="en-US" sz="2000" dirty="0">
                <a:latin typeface="Courier New"/>
                <a:cs typeface="Courier New"/>
              </a:rPr>
              <a:t>ev3 import *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motorL</a:t>
            </a:r>
            <a:r>
              <a:rPr lang="en-US" sz="2000" dirty="0">
                <a:latin typeface="Courier New"/>
                <a:cs typeface="Courier New"/>
              </a:rPr>
              <a:t> = </a:t>
            </a:r>
            <a:r>
              <a:rPr lang="en-US" sz="2000" dirty="0" err="1">
                <a:latin typeface="Courier New"/>
                <a:cs typeface="Courier New"/>
              </a:rPr>
              <a:t>LargeMotor</a:t>
            </a:r>
            <a:r>
              <a:rPr lang="en-US" sz="2000" dirty="0">
                <a:latin typeface="Courier New"/>
                <a:cs typeface="Courier New"/>
              </a:rPr>
              <a:t>('</a:t>
            </a:r>
            <a:r>
              <a:rPr lang="en-US" sz="2000" dirty="0" err="1">
                <a:latin typeface="Courier New"/>
                <a:cs typeface="Courier New"/>
              </a:rPr>
              <a:t>outB</a:t>
            </a:r>
            <a:r>
              <a:rPr lang="en-US" sz="2000" dirty="0">
                <a:latin typeface="Courier New"/>
                <a:cs typeface="Courier New"/>
              </a:rPr>
              <a:t>')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motorR</a:t>
            </a:r>
            <a:r>
              <a:rPr lang="en-US" sz="2000" dirty="0">
                <a:latin typeface="Courier New"/>
                <a:cs typeface="Courier New"/>
              </a:rPr>
              <a:t> = </a:t>
            </a:r>
            <a:r>
              <a:rPr lang="en-US" sz="2000" dirty="0" err="1">
                <a:latin typeface="Courier New"/>
                <a:cs typeface="Courier New"/>
              </a:rPr>
              <a:t>LargeMotor</a:t>
            </a:r>
            <a:r>
              <a:rPr lang="en-US" sz="2000" dirty="0">
                <a:latin typeface="Courier New"/>
                <a:cs typeface="Courier New"/>
              </a:rPr>
              <a:t>('</a:t>
            </a:r>
            <a:r>
              <a:rPr lang="en-US" sz="2000" dirty="0" err="1">
                <a:latin typeface="Courier New"/>
                <a:cs typeface="Courier New"/>
              </a:rPr>
              <a:t>outC</a:t>
            </a:r>
            <a:r>
              <a:rPr lang="en-US" sz="2000" dirty="0">
                <a:latin typeface="Courier New"/>
                <a:cs typeface="Courier New"/>
              </a:rPr>
              <a:t>')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ultra = </a:t>
            </a:r>
            <a:r>
              <a:rPr lang="en-US" sz="2000" dirty="0" err="1">
                <a:latin typeface="Courier New"/>
                <a:cs typeface="Courier New"/>
              </a:rPr>
              <a:t>UltrasonicSensor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ultra.mode</a:t>
            </a:r>
            <a:r>
              <a:rPr lang="en-US" sz="2000" dirty="0">
                <a:latin typeface="Courier New"/>
                <a:cs typeface="Courier New"/>
              </a:rPr>
              <a:t> = 'US-DIST-CM'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motorL.run_forever</a:t>
            </a:r>
            <a:r>
              <a:rPr lang="en-US" sz="2000" dirty="0">
                <a:latin typeface="Courier New"/>
                <a:cs typeface="Courier New"/>
              </a:rPr>
              <a:t>(</a:t>
            </a:r>
            <a:r>
              <a:rPr lang="en-US" sz="2000" dirty="0" err="1">
                <a:latin typeface="Courier New"/>
                <a:cs typeface="Courier New"/>
              </a:rPr>
              <a:t>duty_cycle_sp</a:t>
            </a:r>
            <a:r>
              <a:rPr lang="en-US" sz="2000" dirty="0">
                <a:latin typeface="Courier New"/>
                <a:cs typeface="Courier New"/>
              </a:rPr>
              <a:t> = 50)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motorR.run_forever</a:t>
            </a:r>
            <a:r>
              <a:rPr lang="en-US" sz="2000" dirty="0">
                <a:latin typeface="Courier New"/>
                <a:cs typeface="Courier New"/>
              </a:rPr>
              <a:t>(</a:t>
            </a:r>
            <a:r>
              <a:rPr lang="en-US" sz="2000" dirty="0" err="1">
                <a:latin typeface="Courier New"/>
                <a:cs typeface="Courier New"/>
              </a:rPr>
              <a:t>duty_cycle_sp</a:t>
            </a:r>
            <a:r>
              <a:rPr lang="en-US" sz="2000" dirty="0">
                <a:latin typeface="Courier New"/>
                <a:cs typeface="Courier New"/>
              </a:rPr>
              <a:t> = 50)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while(</a:t>
            </a:r>
            <a:r>
              <a:rPr lang="en-US" sz="2000" dirty="0" err="1">
                <a:latin typeface="Courier New"/>
                <a:cs typeface="Courier New"/>
              </a:rPr>
              <a:t>ultra.value</a:t>
            </a:r>
            <a:r>
              <a:rPr lang="en-US" sz="2000" dirty="0">
                <a:latin typeface="Courier New"/>
                <a:cs typeface="Courier New"/>
              </a:rPr>
              <a:t>() &gt; 50):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    pass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motorL.stop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000" dirty="0" err="1">
                <a:latin typeface="Courier New"/>
                <a:cs typeface="Courier New"/>
              </a:rPr>
              <a:t>motorR.stop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</p:txBody>
      </p:sp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21C59A09-825D-9549-B4A3-87BC3A67094E}" type="slidenum">
              <a:rPr lang="en-US" sz="1400"/>
              <a:pPr eaLnBrk="1" hangingPunct="1"/>
              <a:t>20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012141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Activities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Write a program that will pause the robot while an obstruction is within 5 cm. When the obstruction is removed, the robot will begin driving and stop when it gets within 5 cm of another obstruction.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Write a program that makes the robot run while the button on the touch sensor is pushed.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Times New Roman" charset="0"/>
              </a:rPr>
              <a:t>Write a program that will cause the robot to begin moving when the color sensor “sees</a:t>
            </a:r>
            <a:r>
              <a:rPr lang="en-US" sz="2800" dirty="0" smtClean="0">
                <a:latin typeface="Tahoma" charset="0"/>
                <a:cs typeface="Times New Roman" charset="0"/>
              </a:rPr>
              <a:t>” </a:t>
            </a:r>
            <a:r>
              <a:rPr lang="en-US" sz="2800" dirty="0" smtClean="0">
                <a:latin typeface="Tahoma" charset="0"/>
                <a:cs typeface="Times New Roman" charset="0"/>
              </a:rPr>
              <a:t>green and stops the robot when </a:t>
            </a:r>
            <a:r>
              <a:rPr lang="en-US" sz="2800" dirty="0" smtClean="0">
                <a:latin typeface="Tahoma" charset="0"/>
                <a:cs typeface="Times New Roman" charset="0"/>
              </a:rPr>
              <a:t>it “</a:t>
            </a:r>
            <a:r>
              <a:rPr lang="en-US" sz="2800" dirty="0" smtClean="0">
                <a:latin typeface="Tahoma" charset="0"/>
                <a:cs typeface="Times New Roman" charset="0"/>
              </a:rPr>
              <a:t>sees” </a:t>
            </a:r>
            <a:r>
              <a:rPr lang="en-US" sz="2800" smtClean="0">
                <a:latin typeface="Tahoma" charset="0"/>
                <a:cs typeface="Times New Roman" charset="0"/>
              </a:rPr>
              <a:t>the </a:t>
            </a:r>
            <a:r>
              <a:rPr lang="en-US" sz="2800" smtClean="0">
                <a:latin typeface="Tahoma" charset="0"/>
                <a:cs typeface="Times New Roman" charset="0"/>
              </a:rPr>
              <a:t>red</a:t>
            </a:r>
            <a:r>
              <a:rPr lang="en-US" sz="2800" dirty="0" smtClean="0">
                <a:latin typeface="Tahoma" charset="0"/>
                <a:cs typeface="Times New Roman" charset="0"/>
              </a:rPr>
              <a:t>.</a:t>
            </a:r>
          </a:p>
        </p:txBody>
      </p:sp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21C59A09-825D-9549-B4A3-87BC3A67094E}" type="slidenum">
              <a:rPr lang="en-US" sz="1400"/>
              <a:pPr eaLnBrk="1" hangingPunct="1"/>
              <a:t>21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989924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Attaching Sensors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You must plug the sensors into the input ports on the EV3 brick.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These are the ports labeled 1, 2, 3 and 4.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When you name a sensor in Python you can auto detect the sensor.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t</a:t>
            </a:r>
            <a:r>
              <a:rPr lang="en-US" dirty="0" smtClean="0">
                <a:latin typeface="Courier New"/>
                <a:cs typeface="Courier New"/>
              </a:rPr>
              <a:t>ouch=</a:t>
            </a:r>
            <a:r>
              <a:rPr lang="en-US" dirty="0" err="1" smtClean="0">
                <a:latin typeface="Courier New"/>
                <a:cs typeface="Courier New"/>
              </a:rPr>
              <a:t>TouchSensor</a:t>
            </a:r>
            <a:r>
              <a:rPr lang="en-US" dirty="0" smtClean="0">
                <a:latin typeface="Courier New"/>
                <a:cs typeface="Courier New"/>
              </a:rPr>
              <a:t>(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6725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Attaching Sensors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You may need to specify the port if you are using the Temperature Sensor or if you are using more than one of the same type of sensor.</a:t>
            </a:r>
          </a:p>
          <a:p>
            <a:pPr marL="457200" lvl="1" indent="0" eaLnBrk="1" hangingPunct="1">
              <a:buNone/>
            </a:pPr>
            <a:r>
              <a:rPr lang="en-US" dirty="0" err="1" smtClean="0">
                <a:latin typeface="Courier New"/>
                <a:cs typeface="Courier New"/>
              </a:rPr>
              <a:t>touchL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TouchSensor</a:t>
            </a:r>
            <a:r>
              <a:rPr lang="en-US" dirty="0" smtClean="0">
                <a:latin typeface="Courier New"/>
                <a:cs typeface="Courier New"/>
              </a:rPr>
              <a:t>(‘in1’)</a:t>
            </a:r>
          </a:p>
          <a:p>
            <a:pPr marL="457200" lvl="1" indent="0" eaLnBrk="1" hangingPunct="1">
              <a:buNone/>
            </a:pPr>
            <a:r>
              <a:rPr lang="en-US" dirty="0" err="1" smtClean="0">
                <a:latin typeface="Courier New"/>
                <a:cs typeface="Courier New"/>
              </a:rPr>
              <a:t>touchR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TouchSensor</a:t>
            </a:r>
            <a:r>
              <a:rPr lang="en-US" dirty="0" smtClean="0">
                <a:latin typeface="Courier New"/>
                <a:cs typeface="Courier New"/>
              </a:rPr>
              <a:t>(‘in4’)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input ports are named </a:t>
            </a:r>
            <a:r>
              <a:rPr lang="en-US" dirty="0" smtClean="0">
                <a:latin typeface="Courier New"/>
                <a:cs typeface="Courier New"/>
              </a:rPr>
              <a:t>‘in1’</a:t>
            </a:r>
            <a:r>
              <a:rPr lang="en-US" dirty="0" smtClean="0">
                <a:latin typeface="Tahoma" charset="0"/>
                <a:cs typeface="Times New Roman" charset="0"/>
              </a:rPr>
              <a:t>,  </a:t>
            </a:r>
            <a:r>
              <a:rPr lang="en-US" dirty="0" smtClean="0">
                <a:latin typeface="Courier New"/>
                <a:cs typeface="Courier New"/>
              </a:rPr>
              <a:t>‘in2’</a:t>
            </a:r>
            <a:r>
              <a:rPr lang="en-US" dirty="0" smtClean="0">
                <a:latin typeface="Tahoma" charset="0"/>
                <a:cs typeface="Times New Roman" charset="0"/>
              </a:rPr>
              <a:t>, </a:t>
            </a:r>
            <a:r>
              <a:rPr lang="en-US" dirty="0" smtClean="0">
                <a:latin typeface="Courier New"/>
                <a:cs typeface="Courier New"/>
              </a:rPr>
              <a:t>‘in3</a:t>
            </a:r>
            <a:r>
              <a:rPr lang="en-US" dirty="0" smtClean="0">
                <a:latin typeface="Tahoma" charset="0"/>
                <a:cs typeface="Times New Roman" charset="0"/>
              </a:rPr>
              <a:t>’ and </a:t>
            </a:r>
            <a:r>
              <a:rPr lang="en-US" dirty="0" smtClean="0">
                <a:latin typeface="Courier New"/>
                <a:cs typeface="Courier New"/>
              </a:rPr>
              <a:t>‘in4’</a:t>
            </a:r>
            <a:r>
              <a:rPr lang="en-US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1060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Reading Sensors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Once you have the sensor attached and named you can read what it is currently sensing using its value function.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u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UltrasonicSensor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buNone/>
            </a:pPr>
            <a:r>
              <a:rPr lang="en-US" dirty="0" err="1" smtClean="0">
                <a:latin typeface="Courier New"/>
                <a:cs typeface="Courier New"/>
              </a:rPr>
              <a:t>u.value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This will report a distance, but what are the units?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sensors all have different modes that determine the units used.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7106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Setting Sensors Modes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To determine the units you can do the following: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u</a:t>
            </a:r>
            <a:r>
              <a:rPr lang="en-US" dirty="0" smtClean="0">
                <a:latin typeface="Courier New"/>
                <a:cs typeface="Courier New"/>
              </a:rPr>
              <a:t> = </a:t>
            </a:r>
            <a:r>
              <a:rPr lang="en-US" dirty="0" err="1" smtClean="0">
                <a:latin typeface="Courier New"/>
                <a:cs typeface="Courier New"/>
              </a:rPr>
              <a:t>UltrasonicSensor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u</a:t>
            </a:r>
            <a:r>
              <a:rPr lang="en-US" dirty="0" err="1" smtClean="0">
                <a:latin typeface="Courier New"/>
                <a:cs typeface="Courier New"/>
              </a:rPr>
              <a:t>.mode</a:t>
            </a:r>
            <a:r>
              <a:rPr lang="en-US" dirty="0" smtClean="0">
                <a:latin typeface="Courier New"/>
                <a:cs typeface="Courier New"/>
              </a:rPr>
              <a:t> = ‘US-DIST-CM’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u</a:t>
            </a:r>
            <a:r>
              <a:rPr lang="en-US" dirty="0" err="1" smtClean="0">
                <a:latin typeface="Courier New"/>
                <a:cs typeface="Courier New"/>
              </a:rPr>
              <a:t>.value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Now the results will be in 10</a:t>
            </a:r>
            <a:r>
              <a:rPr lang="en-US" baseline="30000" dirty="0" smtClean="0">
                <a:latin typeface="Tahoma" charset="0"/>
                <a:cs typeface="Times New Roman" charset="0"/>
              </a:rPr>
              <a:t>th</a:t>
            </a:r>
            <a:r>
              <a:rPr lang="en-US" dirty="0" smtClean="0">
                <a:latin typeface="Tahoma" charset="0"/>
                <a:cs typeface="Times New Roman" charset="0"/>
              </a:rPr>
              <a:t> of a centimeter (millimeter). 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If </a:t>
            </a:r>
            <a:r>
              <a:rPr lang="en-US" dirty="0" smtClean="0">
                <a:latin typeface="Tahoma" charset="0"/>
                <a:cs typeface="Times New Roman" charset="0"/>
              </a:rPr>
              <a:t>the value is 324 this corresponds to 32.4 cm.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6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67204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Sensor Modes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Touch Sensor – no modes. The value is 0 when the button is not pushed and 1 when pushed.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Ultrasonic Sensor – the value is a distance.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‘US-DIST-CM’ </a:t>
            </a:r>
            <a:r>
              <a:rPr lang="en-US" dirty="0" smtClean="0">
                <a:latin typeface="Tahoma" charset="0"/>
                <a:cs typeface="Times New Roman" charset="0"/>
              </a:rPr>
              <a:t>– distance measured in 10</a:t>
            </a:r>
            <a:r>
              <a:rPr lang="en-US" baseline="30000" dirty="0" smtClean="0">
                <a:latin typeface="Tahoma" charset="0"/>
                <a:cs typeface="Times New Roman" charset="0"/>
              </a:rPr>
              <a:t>th</a:t>
            </a:r>
            <a:r>
              <a:rPr lang="en-US" dirty="0">
                <a:latin typeface="Tahoma" charset="0"/>
                <a:cs typeface="Times New Roman" charset="0"/>
              </a:rPr>
              <a:t> </a:t>
            </a:r>
            <a:r>
              <a:rPr lang="en-US" dirty="0" smtClean="0">
                <a:latin typeface="Tahoma" charset="0"/>
                <a:cs typeface="Times New Roman" charset="0"/>
              </a:rPr>
              <a:t>of a centimeter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‘US-DIST-IN’ </a:t>
            </a:r>
            <a:r>
              <a:rPr lang="en-US" dirty="0" smtClean="0">
                <a:latin typeface="Tahoma" charset="0"/>
                <a:cs typeface="Times New Roman" charset="0"/>
              </a:rPr>
              <a:t>– distance measured in 10</a:t>
            </a:r>
            <a:r>
              <a:rPr lang="en-US" baseline="30000" dirty="0" smtClean="0">
                <a:latin typeface="Tahoma" charset="0"/>
                <a:cs typeface="Times New Roman" charset="0"/>
              </a:rPr>
              <a:t>th</a:t>
            </a:r>
            <a:r>
              <a:rPr lang="en-US" dirty="0" smtClean="0">
                <a:latin typeface="Tahoma" charset="0"/>
                <a:cs typeface="Times New Roman" charset="0"/>
              </a:rPr>
              <a:t> of an inch.</a:t>
            </a: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9362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Sensor Modes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Gyro Sensor – the value is a rotation.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‘GYRO-ANG’ </a:t>
            </a:r>
            <a:r>
              <a:rPr lang="en-US" dirty="0" smtClean="0">
                <a:latin typeface="Tahoma" charset="0"/>
                <a:cs typeface="Times New Roman" charset="0"/>
              </a:rPr>
              <a:t>– measures the relative number of degrees rotated since the sensor was initialized.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‘GYRO-RATE’ </a:t>
            </a:r>
            <a:r>
              <a:rPr lang="en-US" dirty="0" smtClean="0">
                <a:latin typeface="Tahoma" charset="0"/>
                <a:cs typeface="Times New Roman" charset="0"/>
              </a:rPr>
              <a:t>– measures the rate at which the sensor is rotating in degrees/second.</a:t>
            </a: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19575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Sensor Modes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Color Sensor – measures light intensity and color.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‘COL-REFLECT’ </a:t>
            </a:r>
            <a:r>
              <a:rPr lang="en-US" dirty="0" smtClean="0">
                <a:latin typeface="Tahoma" charset="0"/>
                <a:cs typeface="Times New Roman" charset="0"/>
              </a:rPr>
              <a:t>– measures reflected light intensity 0-100.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‘COL-AMBIENT’ </a:t>
            </a:r>
            <a:r>
              <a:rPr lang="en-US" dirty="0" smtClean="0">
                <a:latin typeface="Tahoma" charset="0"/>
                <a:cs typeface="Times New Roman" charset="0"/>
              </a:rPr>
              <a:t>– measures ambient light intensity 0-100.</a:t>
            </a:r>
          </a:p>
          <a:p>
            <a:pPr lvl="1" eaLnBrk="1" hangingPunct="1"/>
            <a:r>
              <a:rPr lang="en-US" dirty="0" smtClean="0">
                <a:latin typeface="Courier New"/>
                <a:cs typeface="Courier New"/>
              </a:rPr>
              <a:t>‘COL-COLOR’ </a:t>
            </a:r>
            <a:r>
              <a:rPr lang="en-US" dirty="0" smtClean="0">
                <a:latin typeface="Tahoma" charset="0"/>
                <a:cs typeface="Times New Roman" charset="0"/>
              </a:rPr>
              <a:t>– measures color</a:t>
            </a:r>
          </a:p>
          <a:p>
            <a:pPr marL="914400" lvl="2" indent="0">
              <a:buNone/>
            </a:pPr>
            <a:r>
              <a:rPr lang="en-US" dirty="0"/>
              <a:t>0 </a:t>
            </a:r>
            <a:r>
              <a:rPr lang="en-US" dirty="0" smtClean="0"/>
              <a:t>none 		3 green		</a:t>
            </a:r>
            <a:r>
              <a:rPr lang="en-US" dirty="0"/>
              <a:t>6 </a:t>
            </a:r>
            <a:r>
              <a:rPr lang="en-US" dirty="0" smtClean="0"/>
              <a:t>white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1 </a:t>
            </a:r>
            <a:r>
              <a:rPr lang="en-US" dirty="0" smtClean="0"/>
              <a:t>black 		</a:t>
            </a:r>
            <a:r>
              <a:rPr lang="en-US" dirty="0"/>
              <a:t>4 </a:t>
            </a:r>
            <a:r>
              <a:rPr lang="en-US" dirty="0" smtClean="0"/>
              <a:t>yellow		</a:t>
            </a:r>
            <a:r>
              <a:rPr lang="en-US" dirty="0"/>
              <a:t>7 </a:t>
            </a:r>
            <a:r>
              <a:rPr lang="en-US" dirty="0" smtClean="0"/>
              <a:t>brown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2 </a:t>
            </a:r>
            <a:r>
              <a:rPr lang="en-US" dirty="0" smtClean="0"/>
              <a:t>blue			5 </a:t>
            </a:r>
            <a:r>
              <a:rPr lang="en-US" dirty="0"/>
              <a:t>red</a:t>
            </a:r>
          </a:p>
          <a:p>
            <a:pPr lvl="2"/>
            <a:endParaRPr lang="en-US" dirty="0"/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94991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theme/theme1.xml><?xml version="1.0" encoding="utf-8"?>
<a:theme xmlns:a="http://schemas.openxmlformats.org/drawingml/2006/main" name="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Python.thmx</Template>
  <TotalTime>17933</TotalTime>
  <Words>1253</Words>
  <Application>Microsoft Macintosh PowerPoint</Application>
  <PresentationFormat>On-screen Show (4:3)</PresentationFormat>
  <Paragraphs>182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Python</vt:lpstr>
      <vt:lpstr>Python Programming</vt:lpstr>
      <vt:lpstr>Sensors</vt:lpstr>
      <vt:lpstr>Attaching Sensors</vt:lpstr>
      <vt:lpstr>Attaching Sensors</vt:lpstr>
      <vt:lpstr>Reading Sensors</vt:lpstr>
      <vt:lpstr>Setting Sensors Modes</vt:lpstr>
      <vt:lpstr>Sensor Modes</vt:lpstr>
      <vt:lpstr>Sensor Modes</vt:lpstr>
      <vt:lpstr>Sensor Modes</vt:lpstr>
      <vt:lpstr>Sensors and Motors Interacting</vt:lpstr>
      <vt:lpstr>Flow Control</vt:lpstr>
      <vt:lpstr>While Loops</vt:lpstr>
      <vt:lpstr>Indefinite Loops</vt:lpstr>
      <vt:lpstr>Indefinite Loops</vt:lpstr>
      <vt:lpstr>Boolean Statements</vt:lpstr>
      <vt:lpstr>PowerPoint Presentation</vt:lpstr>
      <vt:lpstr>Check for Equality</vt:lpstr>
      <vt:lpstr>Forming Simple Conditions</vt:lpstr>
      <vt:lpstr>Driving and Stopping</vt:lpstr>
      <vt:lpstr>Driving and Stopping</vt:lpstr>
      <vt:lpstr>Activities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Terry Letsche</dc:creator>
  <cp:lastModifiedBy>Henry Suters</cp:lastModifiedBy>
  <cp:revision>54</cp:revision>
  <cp:lastPrinted>1601-01-01T00:00:00Z</cp:lastPrinted>
  <dcterms:created xsi:type="dcterms:W3CDTF">2004-01-07T18:09:35Z</dcterms:created>
  <dcterms:modified xsi:type="dcterms:W3CDTF">2016-05-30T20:17:36Z</dcterms:modified>
</cp:coreProperties>
</file>