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31"/>
  </p:notesMasterIdLst>
  <p:handoutMasterIdLst>
    <p:handoutMasterId r:id="rId32"/>
  </p:handoutMasterIdLst>
  <p:sldIdLst>
    <p:sldId id="303" r:id="rId2"/>
    <p:sldId id="270" r:id="rId3"/>
    <p:sldId id="327" r:id="rId4"/>
    <p:sldId id="328" r:id="rId5"/>
    <p:sldId id="331" r:id="rId6"/>
    <p:sldId id="332" r:id="rId7"/>
    <p:sldId id="330" r:id="rId8"/>
    <p:sldId id="333" r:id="rId9"/>
    <p:sldId id="329" r:id="rId10"/>
    <p:sldId id="343" r:id="rId11"/>
    <p:sldId id="306" r:id="rId12"/>
    <p:sldId id="307" r:id="rId13"/>
    <p:sldId id="334" r:id="rId14"/>
    <p:sldId id="335" r:id="rId15"/>
    <p:sldId id="308" r:id="rId16"/>
    <p:sldId id="344" r:id="rId17"/>
    <p:sldId id="310" r:id="rId18"/>
    <p:sldId id="336" r:id="rId19"/>
    <p:sldId id="337" r:id="rId20"/>
    <p:sldId id="311" r:id="rId21"/>
    <p:sldId id="338" r:id="rId22"/>
    <p:sldId id="339" r:id="rId23"/>
    <p:sldId id="345" r:id="rId24"/>
    <p:sldId id="312" r:id="rId25"/>
    <p:sldId id="340" r:id="rId26"/>
    <p:sldId id="341" r:id="rId27"/>
    <p:sldId id="314" r:id="rId28"/>
    <p:sldId id="315" r:id="rId29"/>
    <p:sldId id="346" r:id="rId3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6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1/e</a:t>
            </a: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EEB27215-0C95-2E49-A6A1-30032B233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30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1/e</a:t>
            </a:r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704C25D7-9FFE-A44C-85E4-F7381CFF8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35723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Times New Roman" pitchFamily="16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5073" y="225210"/>
            <a:ext cx="5011727" cy="23460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3126" y="3886200"/>
            <a:ext cx="69543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DF290-0C31-E94E-A056-7C80F1137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6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35946-BB39-2B49-ABF1-0672750E5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94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BC4F-8C0F-5946-A939-0955B8BA8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99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4F5961-EDE9-FC4D-BF3C-16D3949A88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0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47ECC-6FFB-5547-BDBF-6CFFDC208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4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6BC8D-6010-DD48-906C-2FD1701D1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4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A3BA8-6B7E-C842-8E7F-3CD8B2366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17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BEAA1-FCDD-D243-BA9C-8B7E19AA5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6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00D0E-25F9-8D41-ABA0-679ADD6DE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06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777FD-372A-4845-8631-442E0150B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6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8A6B9-1B89-BF46-AF04-50BAEABF4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0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7BC-FE52-254F-BFEB-6A147FC5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2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0" y="107950"/>
            <a:ext cx="67818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fld id="{E07EC78E-5572-8649-BE15-77998A52A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1" r:id="rId12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75063" y="225425"/>
            <a:ext cx="5011737" cy="2346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Tahoma" charset="0"/>
                <a:ea typeface="+mj-ea"/>
                <a:cs typeface="Times New Roman" charset="0"/>
              </a:rPr>
              <a:t>Python </a:t>
            </a:r>
            <a:r>
              <a:rPr lang="en-US" dirty="0" smtClean="0">
                <a:latin typeface="Tahoma" charset="0"/>
                <a:ea typeface="+mj-ea"/>
                <a:cs typeface="Times New Roman" charset="0"/>
              </a:rPr>
              <a:t>Programming</a:t>
            </a:r>
            <a:endParaRPr lang="en-US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886200"/>
            <a:ext cx="5395912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Module </a:t>
            </a:r>
            <a:r>
              <a:rPr lang="en-US" dirty="0">
                <a:latin typeface="Tahoma" charset="0"/>
                <a:ea typeface="+mn-ea"/>
                <a:cs typeface="Times New Roman" charset="0"/>
              </a:rPr>
              <a:t>5</a:t>
            </a:r>
            <a:endParaRPr lang="en-US" dirty="0" smtClean="0">
              <a:latin typeface="Tahoma" charset="0"/>
              <a:ea typeface="+mn-ea"/>
              <a:cs typeface="Times New Roman" charset="0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Working with Data</a:t>
            </a:r>
            <a:endParaRPr lang="en-US" dirty="0">
              <a:latin typeface="Tahoma" charset="0"/>
              <a:ea typeface="+mn-ea"/>
              <a:cs typeface="Times New Roman" charset="0"/>
            </a:endParaRPr>
          </a:p>
        </p:txBody>
      </p:sp>
      <p:sp>
        <p:nvSpPr>
          <p:cNvPr id="15363" name="Rectangle 15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2"/>
                </a:solidFill>
              </a:rPr>
              <a:t>Python Programming, 2/e</a:t>
            </a:r>
          </a:p>
        </p:txBody>
      </p:sp>
      <p:sp>
        <p:nvSpPr>
          <p:cNvPr id="15364" name="Rectangle 1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2617050-6E0E-D845-AB14-766B72221E50}" type="slidenum">
              <a:rPr lang="en-US" sz="1400">
                <a:solidFill>
                  <a:schemeClr val="bg2"/>
                </a:solidFill>
              </a:rPr>
              <a:pPr eaLnBrk="1" hangingPunct="1"/>
              <a:t>1</a:t>
            </a:fld>
            <a:endParaRPr lang="en-US" sz="14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CF159C2-7BE3-E445-A918-0173CD4ED05B}" type="slidenum">
              <a:rPr lang="en-US" sz="1400" i="0">
                <a:latin typeface="Tahoma" charset="0"/>
              </a:rPr>
              <a:pPr eaLnBrk="1" hangingPunct="1"/>
              <a:t>10</a:t>
            </a:fld>
            <a:endParaRPr lang="en-US" sz="1400" i="0">
              <a:latin typeface="Tahoma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05080" y="108428"/>
            <a:ext cx="6781719" cy="898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0" dirty="0" smtClean="0">
                <a:latin typeface="Tahoma" charset="0"/>
                <a:cs typeface="Arial" charset="0"/>
              </a:rPr>
              <a:t>Activity</a:t>
            </a:r>
            <a:endParaRPr lang="en-US" i="0" dirty="0">
              <a:latin typeface="Tahoma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143000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smtClean="0">
                <a:cs typeface="Arial" charset="0"/>
              </a:rPr>
              <a:t>Write a program that creates a list of the integers 0-10, uses a </a:t>
            </a:r>
            <a:r>
              <a:rPr lang="en-US" sz="2800" dirty="0" smtClean="0">
                <a:latin typeface="Courier New"/>
                <a:cs typeface="Courier New"/>
              </a:rPr>
              <a:t>for</a:t>
            </a:r>
            <a:r>
              <a:rPr lang="en-US" sz="2800" dirty="0" smtClean="0">
                <a:cs typeface="Arial" charset="0"/>
              </a:rPr>
              <a:t> loop to calculate the sum of these integers and finally prints out the result.</a:t>
            </a:r>
          </a:p>
        </p:txBody>
      </p:sp>
    </p:spTree>
    <p:extLst>
      <p:ext uri="{BB962C8B-B14F-4D97-AF65-F5344CB8AC3E}">
        <p14:creationId xmlns:p14="http://schemas.microsoft.com/office/powerpoint/2010/main" val="4054587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Range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Sometimes we want a loop that will repeat a fix number of times. 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can use a</a:t>
            </a:r>
            <a:r>
              <a:rPr lang="en-US" dirty="0" smtClean="0">
                <a:latin typeface="Courier New"/>
                <a:cs typeface="Courier New"/>
              </a:rPr>
              <a:t> for </a:t>
            </a:r>
            <a:r>
              <a:rPr lang="en-US" dirty="0" smtClean="0">
                <a:latin typeface="Tahoma" charset="0"/>
                <a:cs typeface="Times New Roman" charset="0"/>
              </a:rPr>
              <a:t>loop for this purpose.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</a:t>
            </a:r>
            <a:r>
              <a:rPr lang="en-US" dirty="0" smtClean="0">
                <a:latin typeface="Courier New"/>
                <a:cs typeface="Courier New"/>
              </a:rPr>
              <a:t>range(x)</a:t>
            </a:r>
            <a:r>
              <a:rPr lang="en-US" dirty="0" smtClean="0">
                <a:latin typeface="Tahoma"/>
                <a:cs typeface="Tahoma"/>
              </a:rPr>
              <a:t>(</a:t>
            </a:r>
            <a:r>
              <a:rPr lang="en-US" dirty="0" smtClean="0">
                <a:latin typeface="Tahoma" charset="0"/>
                <a:cs typeface="Times New Roman" charset="0"/>
              </a:rPr>
              <a:t>where </a:t>
            </a:r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 smtClean="0">
                <a:latin typeface="Tahoma" charset="0"/>
                <a:cs typeface="Times New Roman" charset="0"/>
              </a:rPr>
              <a:t> is an integer) produces a sequence from 0 to x-1 (it has x elements) that you can loop over.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This loop will iterate 10 times: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f</a:t>
            </a:r>
            <a:r>
              <a:rPr lang="en-US" dirty="0" smtClean="0">
                <a:latin typeface="Courier New"/>
                <a:cs typeface="Courier New"/>
              </a:rPr>
              <a:t>or x in range(10):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	</a:t>
            </a:r>
            <a:r>
              <a:rPr lang="en-US" dirty="0" smtClean="0">
                <a:latin typeface="Courier New"/>
                <a:cs typeface="Courier New"/>
              </a:rPr>
              <a:t>	&lt;body&gt;</a:t>
            </a:r>
          </a:p>
          <a:p>
            <a:pPr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eaLnBrk="1" hangingPunct="1"/>
            <a:endParaRPr lang="en-US" dirty="0" smtClean="0">
              <a:latin typeface="Courier New"/>
              <a:cs typeface="Courier New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11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67250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Reading and Storing Temperatures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following program is </a:t>
            </a:r>
            <a:r>
              <a:rPr lang="en-US" dirty="0" err="1" smtClean="0">
                <a:latin typeface="Courier New"/>
                <a:cs typeface="Courier New"/>
              </a:rPr>
              <a:t>temp_record</a:t>
            </a:r>
            <a:r>
              <a:rPr lang="en-US" dirty="0" smtClean="0">
                <a:latin typeface="Tahoma" charset="0"/>
                <a:cs typeface="Times New Roman" charset="0"/>
              </a:rPr>
              <a:t> and is available on the </a:t>
            </a:r>
            <a:r>
              <a:rPr lang="en-US" dirty="0" err="1" smtClean="0">
                <a:latin typeface="Tahoma" charset="0"/>
                <a:cs typeface="Times New Roman" charset="0"/>
              </a:rPr>
              <a:t>Wikispaces</a:t>
            </a:r>
            <a:r>
              <a:rPr lang="en-US" dirty="0" smtClean="0">
                <a:latin typeface="Tahoma" charset="0"/>
                <a:cs typeface="Times New Roman" charset="0"/>
              </a:rPr>
              <a:t> site.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It will take 10 readings from the temperature probe at 1 second intervals.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results are stored in a list.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Finally the list is printed along with its mean and standard deviation.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12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91060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Reading and Storing Temperatures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latin typeface="Tahoma" charset="0"/>
                <a:cs typeface="Times New Roman" charset="0"/>
              </a:rPr>
              <a:t>	</a:t>
            </a:r>
            <a:r>
              <a:rPr lang="en-US" sz="2400" dirty="0" smtClean="0">
                <a:latin typeface="Courier New"/>
                <a:cs typeface="Courier New"/>
              </a:rPr>
              <a:t>from </a:t>
            </a:r>
            <a:r>
              <a:rPr lang="en-US" sz="2400" dirty="0">
                <a:latin typeface="Courier New"/>
                <a:cs typeface="Courier New"/>
              </a:rPr>
              <a:t>time import sleep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from ev3 import *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from </a:t>
            </a:r>
            <a:r>
              <a:rPr lang="en-US" sz="2400" dirty="0" err="1">
                <a:latin typeface="Courier New"/>
                <a:cs typeface="Courier New"/>
              </a:rPr>
              <a:t>numpy</a:t>
            </a:r>
            <a:r>
              <a:rPr lang="en-US" sz="2400" dirty="0">
                <a:latin typeface="Courier New"/>
                <a:cs typeface="Courier New"/>
              </a:rPr>
              <a:t> import mean, </a:t>
            </a:r>
            <a:r>
              <a:rPr lang="en-US" sz="2400" dirty="0" err="1">
                <a:latin typeface="Courier New"/>
                <a:cs typeface="Courier New"/>
              </a:rPr>
              <a:t>std</a:t>
            </a:r>
            <a:endParaRPr lang="en-US" sz="2400" dirty="0">
              <a:latin typeface="Courier New"/>
              <a:cs typeface="Courier New"/>
            </a:endParaRPr>
          </a:p>
          <a:p>
            <a:pPr lvl="1" eaLnBrk="1" hangingPunct="1"/>
            <a:endParaRPr lang="en-US" sz="2400" dirty="0">
              <a:latin typeface="Courier New"/>
              <a:cs typeface="Courier New"/>
            </a:endParaRPr>
          </a:p>
          <a:p>
            <a:pPr marL="457200" lvl="1" indent="0" eaLnBrk="1" hangingPunct="1">
              <a:buNone/>
            </a:pPr>
            <a:r>
              <a:rPr lang="en-US" sz="2400" dirty="0" err="1">
                <a:latin typeface="Courier New"/>
                <a:cs typeface="Courier New"/>
              </a:rPr>
              <a:t>t_sensor</a:t>
            </a:r>
            <a:r>
              <a:rPr lang="en-US" sz="2400" dirty="0">
                <a:latin typeface="Courier New"/>
                <a:cs typeface="Courier New"/>
              </a:rPr>
              <a:t> = </a:t>
            </a:r>
            <a:r>
              <a:rPr lang="en-US" sz="2400" dirty="0" err="1">
                <a:latin typeface="Courier New"/>
                <a:cs typeface="Courier New"/>
              </a:rPr>
              <a:t>TemperatureSensor</a:t>
            </a:r>
            <a:r>
              <a:rPr lang="en-US" sz="2400" dirty="0">
                <a:latin typeface="Courier New"/>
                <a:cs typeface="Courier New"/>
              </a:rPr>
              <a:t>('in1')</a:t>
            </a:r>
          </a:p>
          <a:p>
            <a:pPr marL="457200" lvl="1" indent="0" eaLnBrk="1" hangingPunct="1">
              <a:buNone/>
            </a:pPr>
            <a:r>
              <a:rPr lang="en-US" sz="2400" dirty="0" err="1">
                <a:latin typeface="Courier New"/>
                <a:cs typeface="Courier New"/>
              </a:rPr>
              <a:t>t_sensor.mode</a:t>
            </a:r>
            <a:r>
              <a:rPr lang="en-US" sz="2400" dirty="0">
                <a:latin typeface="Courier New"/>
                <a:cs typeface="Courier New"/>
              </a:rPr>
              <a:t> = 'TEMP-C'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temps = []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for </a:t>
            </a:r>
            <a:r>
              <a:rPr lang="en-US" sz="2400" dirty="0" err="1">
                <a:latin typeface="Courier New"/>
                <a:cs typeface="Courier New"/>
              </a:rPr>
              <a:t>i</a:t>
            </a:r>
            <a:r>
              <a:rPr lang="en-US" sz="2400" dirty="0">
                <a:latin typeface="Courier New"/>
                <a:cs typeface="Courier New"/>
              </a:rPr>
              <a:t> in range(10):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	</a:t>
            </a:r>
            <a:r>
              <a:rPr lang="en-US" sz="2400" dirty="0" err="1">
                <a:latin typeface="Courier New"/>
                <a:cs typeface="Courier New"/>
              </a:rPr>
              <a:t>temps.append</a:t>
            </a:r>
            <a:r>
              <a:rPr lang="en-US" sz="2400" dirty="0">
                <a:latin typeface="Courier New"/>
                <a:cs typeface="Courier New"/>
              </a:rPr>
              <a:t>(</a:t>
            </a:r>
            <a:r>
              <a:rPr lang="en-US" sz="2400" dirty="0" err="1">
                <a:latin typeface="Courier New"/>
                <a:cs typeface="Courier New"/>
              </a:rPr>
              <a:t>t_sensor.value</a:t>
            </a:r>
            <a:r>
              <a:rPr lang="en-US" sz="2400" dirty="0">
                <a:latin typeface="Courier New"/>
                <a:cs typeface="Courier New"/>
              </a:rPr>
              <a:t>())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	sleep(1</a:t>
            </a:r>
            <a:r>
              <a:rPr lang="en-US" sz="2400" dirty="0" smtClean="0">
                <a:latin typeface="Courier New"/>
                <a:cs typeface="Courier New"/>
              </a:rPr>
              <a:t>)</a:t>
            </a:r>
            <a:endParaRPr lang="en-US" sz="2400" dirty="0">
              <a:latin typeface="Courier New"/>
              <a:cs typeface="Courier New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13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05893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Reading and Storing Temperatures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	</a:t>
            </a:r>
            <a:r>
              <a:rPr lang="en-US" sz="2400" dirty="0" smtClean="0">
                <a:latin typeface="Courier New"/>
                <a:cs typeface="Courier New"/>
              </a:rPr>
              <a:t>print</a:t>
            </a:r>
            <a:r>
              <a:rPr lang="en-US" sz="2400" dirty="0">
                <a:latin typeface="Courier New"/>
                <a:cs typeface="Courier New"/>
              </a:rPr>
              <a:t>('Temperatures:')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for x in temps: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	print(x)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print('Mean: ', mean(temps))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print('Standard </a:t>
            </a:r>
            <a:r>
              <a:rPr lang="en-US" sz="2400" dirty="0" err="1">
                <a:latin typeface="Courier New"/>
                <a:cs typeface="Courier New"/>
              </a:rPr>
              <a:t>Dev</a:t>
            </a:r>
            <a:r>
              <a:rPr lang="en-US" sz="2400" dirty="0">
                <a:latin typeface="Courier New"/>
                <a:cs typeface="Courier New"/>
              </a:rPr>
              <a:t>: ', </a:t>
            </a:r>
            <a:r>
              <a:rPr lang="en-US" sz="2400" dirty="0" err="1">
                <a:latin typeface="Courier New"/>
                <a:cs typeface="Courier New"/>
              </a:rPr>
              <a:t>std</a:t>
            </a:r>
            <a:r>
              <a:rPr lang="en-US" sz="2400" dirty="0">
                <a:latin typeface="Courier New"/>
                <a:cs typeface="Courier New"/>
              </a:rPr>
              <a:t>(temps</a:t>
            </a:r>
            <a:r>
              <a:rPr lang="en-US" sz="2400" dirty="0">
                <a:latin typeface="Tahoma" charset="0"/>
                <a:cs typeface="Times New Roman" charset="0"/>
              </a:rPr>
              <a:t>)</a:t>
            </a:r>
            <a:r>
              <a:rPr lang="en-US" sz="2400" dirty="0" smtClean="0">
                <a:latin typeface="Tahoma" charset="0"/>
                <a:cs typeface="Times New Roman" charset="0"/>
              </a:rPr>
              <a:t>)</a:t>
            </a:r>
          </a:p>
          <a:p>
            <a:pPr marL="457200" lvl="1" indent="0" eaLnBrk="1" hangingPunct="1">
              <a:buNone/>
            </a:pPr>
            <a:endParaRPr lang="en-US" sz="2400" dirty="0">
              <a:latin typeface="Tahoma" charset="0"/>
              <a:cs typeface="Times New Roman" charset="0"/>
            </a:endParaRP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 </a:t>
            </a:r>
            <a:r>
              <a:rPr lang="en-US" dirty="0" err="1" smtClean="0">
                <a:latin typeface="Courier New"/>
                <a:cs typeface="Courier New"/>
              </a:rPr>
              <a:t>numpy</a:t>
            </a:r>
            <a:r>
              <a:rPr lang="en-US" dirty="0" smtClean="0">
                <a:latin typeface="Tahoma" charset="0"/>
                <a:cs typeface="Times New Roman" charset="0"/>
              </a:rPr>
              <a:t> library has a variety of math functions that you may find useful.</a:t>
            </a:r>
          </a:p>
          <a:p>
            <a:pPr lvl="1" eaLnBrk="1" hangingPunct="1"/>
            <a:r>
              <a:rPr lang="en-US" dirty="0" smtClean="0">
                <a:latin typeface="Tahoma" charset="0"/>
                <a:cs typeface="Times New Roman" charset="0"/>
              </a:rPr>
              <a:t>We used the mean and standard deviation function in the example.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14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713757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latin typeface="Tahoma" charset="0"/>
                <a:cs typeface="Times New Roman" charset="0"/>
              </a:rPr>
              <a:t>Reading and Storing Temperatures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This program names the Temperature Sensor and creates an empty list.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Next we use a </a:t>
            </a:r>
            <a:r>
              <a:rPr lang="en-US" sz="2800" dirty="0" smtClean="0">
                <a:latin typeface="Courier New"/>
                <a:cs typeface="Courier New"/>
              </a:rPr>
              <a:t>for</a:t>
            </a:r>
            <a:r>
              <a:rPr lang="en-US" sz="2800" dirty="0" smtClean="0">
                <a:latin typeface="Tahoma" charset="0"/>
                <a:cs typeface="Times New Roman" charset="0"/>
              </a:rPr>
              <a:t> loop that iterates 10 times to read in the temperatures at 1 second intervals.</a:t>
            </a:r>
          </a:p>
          <a:p>
            <a:pPr lvl="1"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These values are appended to the list.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Another for loop iterates over the list of temperatures, printing them out.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Finally the mean and standard deviation are calculated and printed.</a:t>
            </a: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71062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Activity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Modify the program so that you calculate the mean directly instead of using the library function.</a:t>
            </a: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16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723656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Sending Data to a File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If we are generating a lot of data we may want to save it to a file so that we </a:t>
            </a:r>
            <a:r>
              <a:rPr lang="en-US" dirty="0" smtClean="0">
                <a:latin typeface="Tahoma" charset="0"/>
                <a:cs typeface="Times New Roman" charset="0"/>
              </a:rPr>
              <a:t>can </a:t>
            </a:r>
            <a:r>
              <a:rPr lang="en-US" dirty="0" smtClean="0">
                <a:latin typeface="Tahoma" charset="0"/>
                <a:cs typeface="Times New Roman" charset="0"/>
              </a:rPr>
              <a:t>analyze it later.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First we need to open a file.</a:t>
            </a:r>
          </a:p>
          <a:p>
            <a:pPr marL="457200" lvl="1" indent="0" eaLnBrk="1" hangingPunct="1">
              <a:buNone/>
            </a:pPr>
            <a:r>
              <a:rPr lang="en-US" dirty="0" err="1" smtClean="0">
                <a:latin typeface="Courier New"/>
                <a:cs typeface="Courier New"/>
              </a:rPr>
              <a:t>outfile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>
                <a:latin typeface="Courier New"/>
                <a:cs typeface="Courier New"/>
              </a:rPr>
              <a:t>= open</a:t>
            </a:r>
            <a:r>
              <a:rPr lang="en-US" dirty="0" smtClean="0">
                <a:latin typeface="Courier New"/>
                <a:cs typeface="Courier New"/>
              </a:rPr>
              <a:t>(‘</a:t>
            </a:r>
            <a:r>
              <a:rPr lang="en-US" dirty="0" err="1" smtClean="0">
                <a:latin typeface="Courier New"/>
                <a:cs typeface="Courier New"/>
              </a:rPr>
              <a:t>data.txt</a:t>
            </a:r>
            <a:r>
              <a:rPr lang="en-US" dirty="0" smtClean="0">
                <a:latin typeface="Courier New"/>
                <a:cs typeface="Courier New"/>
              </a:rPr>
              <a:t>’, ‘w’)</a:t>
            </a:r>
            <a:endParaRPr lang="en-US" dirty="0" smtClean="0">
              <a:latin typeface="Tahoma" charset="0"/>
              <a:cs typeface="Times New Roman" charset="0"/>
            </a:endParaRPr>
          </a:p>
          <a:p>
            <a:pPr marL="57150" indent="-457200" eaLnBrk="1" hangingPunct="1"/>
            <a:r>
              <a:rPr lang="en-US" dirty="0" smtClean="0">
                <a:latin typeface="Tahoma" charset="0"/>
                <a:cs typeface="Times New Roman" charset="0"/>
              </a:rPr>
              <a:t>The format is</a:t>
            </a:r>
          </a:p>
          <a:p>
            <a:pPr marL="0" lvl="1" indent="0" eaLnBrk="1" hangingPunct="1">
              <a:buNone/>
            </a:pPr>
            <a:r>
              <a:rPr lang="en-US" dirty="0" smtClean="0">
                <a:latin typeface="Courier New"/>
                <a:cs typeface="Courier New"/>
              </a:rPr>
              <a:t>	&lt;</a:t>
            </a:r>
            <a:r>
              <a:rPr lang="en-US" dirty="0" err="1">
                <a:latin typeface="Courier New"/>
                <a:cs typeface="Courier New"/>
              </a:rPr>
              <a:t>filevar</a:t>
            </a:r>
            <a:r>
              <a:rPr lang="en-US" dirty="0">
                <a:latin typeface="Courier New"/>
                <a:cs typeface="Courier New"/>
              </a:rPr>
              <a:t>&gt; = open(&lt;name&gt;, &lt;mode&gt;</a:t>
            </a:r>
            <a:r>
              <a:rPr lang="en-US" dirty="0" smtClean="0">
                <a:latin typeface="Courier New"/>
                <a:cs typeface="Courier New"/>
              </a:rPr>
              <a:t>)</a:t>
            </a:r>
          </a:p>
          <a:p>
            <a:pPr marL="57150" lvl="1" indent="-457200" eaLnBrk="1" hangingPunct="1">
              <a:buFont typeface="Arial" charset="0"/>
              <a:buChar char="•"/>
            </a:pPr>
            <a:r>
              <a:rPr lang="en-US" dirty="0" smtClean="0">
                <a:latin typeface="Tahoma" charset="0"/>
                <a:cs typeface="Times New Roman" charset="0"/>
              </a:rPr>
              <a:t>Here </a:t>
            </a:r>
            <a:r>
              <a:rPr lang="en-US" dirty="0" smtClean="0">
                <a:latin typeface="Courier New"/>
                <a:cs typeface="Courier New"/>
              </a:rPr>
              <a:t>&lt;name&gt; </a:t>
            </a:r>
            <a:r>
              <a:rPr lang="en-US" dirty="0" smtClean="0">
                <a:latin typeface="Tahoma" charset="0"/>
                <a:cs typeface="Times New Roman" charset="0"/>
              </a:rPr>
              <a:t>is </a:t>
            </a:r>
            <a:r>
              <a:rPr lang="en-US" dirty="0">
                <a:latin typeface="Tahoma" charset="0"/>
                <a:cs typeface="Times New Roman" charset="0"/>
              </a:rPr>
              <a:t>the </a:t>
            </a:r>
            <a:r>
              <a:rPr lang="en-US" dirty="0" smtClean="0">
                <a:latin typeface="Tahoma" charset="0"/>
                <a:cs typeface="Times New Roman" charset="0"/>
              </a:rPr>
              <a:t>file name and </a:t>
            </a:r>
            <a:r>
              <a:rPr lang="en-US" dirty="0">
                <a:latin typeface="Tahoma" charset="0"/>
                <a:cs typeface="Times New Roman" charset="0"/>
              </a:rPr>
              <a:t>mode is </a:t>
            </a:r>
            <a:r>
              <a:rPr lang="en-US" dirty="0" smtClean="0">
                <a:latin typeface="Tahoma" charset="0"/>
                <a:cs typeface="Times New Roman" charset="0"/>
              </a:rPr>
              <a:t>either ‘r’ fo</a:t>
            </a:r>
            <a:r>
              <a:rPr lang="en-US" altLang="ja-JP" dirty="0" smtClean="0">
                <a:latin typeface="Tahoma"/>
                <a:cs typeface="Tahoma"/>
              </a:rPr>
              <a:t>r </a:t>
            </a:r>
            <a:r>
              <a:rPr lang="en-US" altLang="ja-JP" dirty="0" smtClean="0">
                <a:latin typeface="Tahoma" charset="0"/>
                <a:cs typeface="Times New Roman" charset="0"/>
              </a:rPr>
              <a:t>reading or  </a:t>
            </a:r>
            <a:r>
              <a:rPr lang="en-US" dirty="0" smtClean="0">
                <a:latin typeface="Tahoma" charset="0"/>
                <a:cs typeface="Times New Roman" charset="0"/>
              </a:rPr>
              <a:t>‘w’ </a:t>
            </a:r>
            <a:r>
              <a:rPr lang="en-US" altLang="ja-JP" dirty="0" smtClean="0">
                <a:latin typeface="Tahoma" charset="0"/>
                <a:cs typeface="Times New Roman" charset="0"/>
              </a:rPr>
              <a:t> for writing.</a:t>
            </a:r>
            <a:endParaRPr lang="en-US" altLang="ja-JP" dirty="0">
              <a:latin typeface="Tahoma" charset="0"/>
              <a:cs typeface="Times New Roman" charset="0"/>
            </a:endParaRPr>
          </a:p>
          <a:p>
            <a:pPr marL="57150" indent="-457200" eaLnBrk="1" hangingPunct="1"/>
            <a:endParaRPr lang="en-US" dirty="0">
              <a:latin typeface="Tahoma"/>
              <a:cs typeface="Tahoma"/>
            </a:endParaRPr>
          </a:p>
          <a:p>
            <a:pPr marL="0" lvl="1" indent="0" eaLnBrk="1" hangingPunct="1">
              <a:buNone/>
            </a:pPr>
            <a:endParaRPr lang="en-US" dirty="0">
              <a:latin typeface="Courier New"/>
              <a:cs typeface="Courier New"/>
            </a:endParaRPr>
          </a:p>
          <a:p>
            <a:pPr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marL="457200" lvl="1" indent="0" eaLnBrk="1" hangingPunct="1">
              <a:buNone/>
            </a:pP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17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67204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Writing to the File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Writing to the file is just like writing to the screen, except you must specify the file to write to.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 err="1" smtClean="0">
                <a:latin typeface="Courier New"/>
                <a:cs typeface="Courier New"/>
              </a:rPr>
              <a:t>outfile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>
                <a:latin typeface="Courier New"/>
                <a:cs typeface="Courier New"/>
              </a:rPr>
              <a:t>= open</a:t>
            </a:r>
            <a:r>
              <a:rPr lang="en-US" dirty="0" smtClean="0">
                <a:latin typeface="Courier New"/>
                <a:cs typeface="Courier New"/>
              </a:rPr>
              <a:t>(‘</a:t>
            </a:r>
            <a:r>
              <a:rPr lang="en-US" dirty="0" err="1" smtClean="0">
                <a:latin typeface="Courier New"/>
                <a:cs typeface="Courier New"/>
              </a:rPr>
              <a:t>data.txt</a:t>
            </a:r>
            <a:r>
              <a:rPr lang="en-US" dirty="0" smtClean="0">
                <a:latin typeface="Courier New"/>
                <a:cs typeface="Courier New"/>
              </a:rPr>
              <a:t>’, ‘w’)</a:t>
            </a:r>
            <a:endParaRPr lang="en-US" dirty="0">
              <a:latin typeface="Courier New"/>
              <a:cs typeface="Courier New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>
                <a:latin typeface="Courier New"/>
                <a:cs typeface="Courier New"/>
              </a:rPr>
              <a:t>p</a:t>
            </a:r>
            <a:r>
              <a:rPr lang="en-US" dirty="0" smtClean="0">
                <a:latin typeface="Courier New"/>
                <a:cs typeface="Courier New"/>
              </a:rPr>
              <a:t>rint(‘Hello world!’, </a:t>
            </a:r>
            <a:r>
              <a:rPr lang="en-US" dirty="0">
                <a:latin typeface="Courier New"/>
                <a:cs typeface="Courier New"/>
              </a:rPr>
              <a:t>file</a:t>
            </a:r>
            <a:r>
              <a:rPr lang="en-US" dirty="0" smtClean="0">
                <a:latin typeface="Courier New"/>
                <a:cs typeface="Courier New"/>
              </a:rPr>
              <a:t>=</a:t>
            </a:r>
            <a:r>
              <a:rPr lang="en-US" dirty="0" err="1" smtClean="0">
                <a:latin typeface="Courier New"/>
                <a:cs typeface="Courier New"/>
              </a:rPr>
              <a:t>outfile</a:t>
            </a:r>
            <a:r>
              <a:rPr lang="en-US" dirty="0">
                <a:latin typeface="Courier New"/>
                <a:cs typeface="Courier New"/>
              </a:rPr>
              <a:t>)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When you are done writing to the file you should close it.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o</a:t>
            </a:r>
            <a:r>
              <a:rPr lang="en-US" dirty="0" err="1" smtClean="0">
                <a:latin typeface="Courier New"/>
                <a:cs typeface="Courier New"/>
              </a:rPr>
              <a:t>utfile.close</a:t>
            </a:r>
            <a:r>
              <a:rPr lang="en-US" dirty="0" smtClean="0">
                <a:latin typeface="Courier New"/>
                <a:cs typeface="Courier New"/>
              </a:rPr>
              <a:t>()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10342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0342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090EA0B0-71A1-4049-821E-E60778BB3EA8}" type="slidenum">
              <a:rPr lang="en-US" sz="1400"/>
              <a:pPr eaLnBrk="1" hangingPunct="1"/>
              <a:t>18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165395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Writing Temperature to a File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from time import sleep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from ev3 import *</a:t>
            </a:r>
          </a:p>
          <a:p>
            <a:pPr lvl="1" eaLnBrk="1" hangingPunct="1"/>
            <a:endParaRPr lang="en-US" sz="2400" dirty="0">
              <a:latin typeface="Courier New"/>
              <a:cs typeface="Courier New"/>
            </a:endParaRPr>
          </a:p>
          <a:p>
            <a:pPr marL="457200" lvl="1" indent="0" eaLnBrk="1" hangingPunct="1">
              <a:buNone/>
            </a:pPr>
            <a:r>
              <a:rPr lang="en-US" sz="2400" dirty="0" err="1">
                <a:latin typeface="Courier New"/>
                <a:cs typeface="Courier New"/>
              </a:rPr>
              <a:t>t_sensor</a:t>
            </a:r>
            <a:r>
              <a:rPr lang="en-US" sz="2400" dirty="0">
                <a:latin typeface="Courier New"/>
                <a:cs typeface="Courier New"/>
              </a:rPr>
              <a:t> = </a:t>
            </a:r>
            <a:r>
              <a:rPr lang="en-US" sz="2400" dirty="0" err="1">
                <a:latin typeface="Courier New"/>
                <a:cs typeface="Courier New"/>
              </a:rPr>
              <a:t>TemperatureSensor</a:t>
            </a:r>
            <a:r>
              <a:rPr lang="en-US" sz="2400" dirty="0">
                <a:latin typeface="Courier New"/>
                <a:cs typeface="Courier New"/>
              </a:rPr>
              <a:t>('in1')</a:t>
            </a:r>
          </a:p>
          <a:p>
            <a:pPr marL="457200" lvl="1" indent="0" eaLnBrk="1" hangingPunct="1">
              <a:buNone/>
            </a:pPr>
            <a:r>
              <a:rPr lang="en-US" sz="2400" dirty="0" err="1">
                <a:latin typeface="Courier New"/>
                <a:cs typeface="Courier New"/>
              </a:rPr>
              <a:t>t_sensor.mode</a:t>
            </a:r>
            <a:r>
              <a:rPr lang="en-US" sz="2400" dirty="0">
                <a:latin typeface="Courier New"/>
                <a:cs typeface="Courier New"/>
              </a:rPr>
              <a:t> = 'TEMP-C'</a:t>
            </a:r>
          </a:p>
          <a:p>
            <a:pPr marL="457200" lvl="1" indent="0" eaLnBrk="1" hangingPunct="1">
              <a:buNone/>
            </a:pPr>
            <a:r>
              <a:rPr lang="en-US" sz="2400" dirty="0" err="1">
                <a:latin typeface="Courier New"/>
                <a:cs typeface="Courier New"/>
              </a:rPr>
              <a:t>outfile</a:t>
            </a:r>
            <a:r>
              <a:rPr lang="en-US" sz="2400" dirty="0">
                <a:latin typeface="Courier New"/>
                <a:cs typeface="Courier New"/>
              </a:rPr>
              <a:t> = open('</a:t>
            </a:r>
            <a:r>
              <a:rPr lang="en-US" sz="2400" dirty="0" err="1">
                <a:latin typeface="Courier New"/>
                <a:cs typeface="Courier New"/>
              </a:rPr>
              <a:t>data.txt</a:t>
            </a:r>
            <a:r>
              <a:rPr lang="en-US" sz="2400" dirty="0">
                <a:latin typeface="Courier New"/>
                <a:cs typeface="Courier New"/>
              </a:rPr>
              <a:t>', 'w')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print(10, file=</a:t>
            </a:r>
            <a:r>
              <a:rPr lang="en-US" sz="2400" dirty="0" err="1">
                <a:latin typeface="Courier New"/>
                <a:cs typeface="Courier New"/>
              </a:rPr>
              <a:t>outfile</a:t>
            </a:r>
            <a:r>
              <a:rPr lang="en-US" sz="2400" dirty="0">
                <a:latin typeface="Courier New"/>
                <a:cs typeface="Courier New"/>
              </a:rPr>
              <a:t>)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for </a:t>
            </a:r>
            <a:r>
              <a:rPr lang="en-US" sz="2400" dirty="0" err="1">
                <a:latin typeface="Courier New"/>
                <a:cs typeface="Courier New"/>
              </a:rPr>
              <a:t>i</a:t>
            </a:r>
            <a:r>
              <a:rPr lang="en-US" sz="2400" dirty="0">
                <a:latin typeface="Courier New"/>
                <a:cs typeface="Courier New"/>
              </a:rPr>
              <a:t> in range(10):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	print(</a:t>
            </a:r>
            <a:r>
              <a:rPr lang="en-US" sz="2400" dirty="0" err="1">
                <a:latin typeface="Courier New"/>
                <a:cs typeface="Courier New"/>
              </a:rPr>
              <a:t>t_sensor.value</a:t>
            </a:r>
            <a:r>
              <a:rPr lang="en-US" sz="2400" dirty="0">
                <a:latin typeface="Courier New"/>
                <a:cs typeface="Courier New"/>
              </a:rPr>
              <a:t>(), file=</a:t>
            </a:r>
            <a:r>
              <a:rPr lang="en-US" sz="2400" dirty="0" err="1">
                <a:latin typeface="Courier New"/>
                <a:cs typeface="Courier New"/>
              </a:rPr>
              <a:t>outfile</a:t>
            </a:r>
            <a:r>
              <a:rPr lang="en-US" sz="2400" dirty="0">
                <a:latin typeface="Courier New"/>
                <a:cs typeface="Courier New"/>
              </a:rPr>
              <a:t>)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	sleep(1</a:t>
            </a:r>
            <a:r>
              <a:rPr lang="en-US" sz="2400" dirty="0" smtClean="0">
                <a:latin typeface="Courier New"/>
                <a:cs typeface="Courier New"/>
              </a:rPr>
              <a:t>)</a:t>
            </a:r>
          </a:p>
          <a:p>
            <a:pPr marL="457200" lvl="1" indent="0" eaLnBrk="1" hangingPunct="1">
              <a:buNone/>
            </a:pPr>
            <a:r>
              <a:rPr lang="en-US" sz="2400" dirty="0" err="1">
                <a:latin typeface="Courier New"/>
                <a:cs typeface="Courier New"/>
              </a:rPr>
              <a:t>o</a:t>
            </a:r>
            <a:r>
              <a:rPr lang="en-US" sz="2400" dirty="0" err="1" smtClean="0">
                <a:latin typeface="Courier New"/>
                <a:cs typeface="Courier New"/>
              </a:rPr>
              <a:t>utfile.close</a:t>
            </a:r>
            <a:r>
              <a:rPr lang="en-US" sz="2400" dirty="0" smtClean="0">
                <a:latin typeface="Courier New"/>
                <a:cs typeface="Courier New"/>
              </a:rPr>
              <a:t>()</a:t>
            </a:r>
            <a:endParaRPr lang="en-US" sz="2400" dirty="0">
              <a:latin typeface="Courier New"/>
              <a:cs typeface="Courier New"/>
            </a:endParaRPr>
          </a:p>
        </p:txBody>
      </p:sp>
      <p:sp>
        <p:nvSpPr>
          <p:cNvPr id="10342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0342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090EA0B0-71A1-4049-821E-E60778BB3EA8}" type="slidenum">
              <a:rPr lang="en-US" sz="1400"/>
              <a:pPr eaLnBrk="1" hangingPunct="1"/>
              <a:t>19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956077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0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0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Working with Data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One of the big advantages of using Python instead of the Lego software is that it makes it much easier to work with data.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In order to run science experiments using the EV3 sensors it would be helpful to be able to record values over time.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Python provides a </a:t>
            </a:r>
            <a:r>
              <a:rPr lang="en-US" dirty="0" smtClean="0">
                <a:latin typeface="Courier New"/>
                <a:cs typeface="Courier New"/>
              </a:rPr>
              <a:t>list</a:t>
            </a:r>
            <a:r>
              <a:rPr lang="en-US" dirty="0" smtClean="0">
                <a:latin typeface="Tahoma" charset="0"/>
                <a:cs typeface="Times New Roman" charset="0"/>
              </a:rPr>
              <a:t> structure to make this relatively easy.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2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Reading the File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Once you have the file </a:t>
            </a:r>
            <a:r>
              <a:rPr lang="en-US" dirty="0" smtClean="0">
                <a:latin typeface="Tahoma" charset="0"/>
                <a:cs typeface="Times New Roman" charset="0"/>
              </a:rPr>
              <a:t>on </a:t>
            </a:r>
            <a:r>
              <a:rPr lang="en-US" dirty="0" smtClean="0">
                <a:latin typeface="Tahoma" charset="0"/>
                <a:cs typeface="Times New Roman" charset="0"/>
              </a:rPr>
              <a:t>you </a:t>
            </a:r>
            <a:r>
              <a:rPr lang="en-US" dirty="0" smtClean="0">
                <a:latin typeface="Tahoma" charset="0"/>
                <a:cs typeface="Times New Roman" charset="0"/>
              </a:rPr>
              <a:t>will probably </a:t>
            </a:r>
            <a:r>
              <a:rPr lang="en-US" dirty="0" smtClean="0">
                <a:latin typeface="Tahoma" charset="0"/>
                <a:cs typeface="Times New Roman" charset="0"/>
              </a:rPr>
              <a:t>want to read the data and perform some analysis.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You open the the file for reading: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infile</a:t>
            </a:r>
            <a:r>
              <a:rPr lang="en-US" dirty="0">
                <a:latin typeface="Courier New"/>
                <a:cs typeface="Courier New"/>
              </a:rPr>
              <a:t> = open('</a:t>
            </a:r>
            <a:r>
              <a:rPr lang="en-US" dirty="0" err="1">
                <a:latin typeface="Courier New"/>
                <a:cs typeface="Courier New"/>
              </a:rPr>
              <a:t>data.txt</a:t>
            </a:r>
            <a:r>
              <a:rPr lang="en-US" dirty="0">
                <a:latin typeface="Courier New"/>
                <a:cs typeface="Courier New"/>
              </a:rPr>
              <a:t>', 'r'</a:t>
            </a:r>
            <a:r>
              <a:rPr lang="en-US" dirty="0" smtClean="0">
                <a:latin typeface="Courier New"/>
                <a:cs typeface="Courier New"/>
              </a:rPr>
              <a:t>)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At this point things get a little different.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There are several methods we can use to read from the file.</a:t>
            </a:r>
          </a:p>
          <a:p>
            <a:pPr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20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19575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File Methods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latin typeface="Tahoma" charset="0"/>
                <a:cs typeface="Times New Roman" charset="0"/>
              </a:rPr>
              <a:t>&lt;file&gt;.read() </a:t>
            </a:r>
            <a:r>
              <a:rPr lang="en-US" sz="2800" dirty="0">
                <a:latin typeface="Times New Roman" charset="0"/>
                <a:cs typeface="Times New Roman" charset="0"/>
              </a:rPr>
              <a:t>–</a:t>
            </a:r>
            <a:r>
              <a:rPr lang="en-US" sz="2800" dirty="0">
                <a:latin typeface="Tahoma" charset="0"/>
                <a:cs typeface="Times New Roman" charset="0"/>
              </a:rPr>
              <a:t> returns the entire remaining contents of the file as a single (possibly large, multi-line) </a:t>
            </a:r>
            <a:r>
              <a:rPr lang="en-US" sz="2800" dirty="0" smtClean="0">
                <a:latin typeface="Tahoma" charset="0"/>
                <a:cs typeface="Times New Roman" charset="0"/>
              </a:rPr>
              <a:t>string.</a:t>
            </a:r>
            <a:endParaRPr lang="en-US" sz="2800" dirty="0">
              <a:latin typeface="Tahoma" charset="0"/>
              <a:cs typeface="Times New Roman" charset="0"/>
            </a:endParaRPr>
          </a:p>
          <a:p>
            <a:pPr eaLnBrk="1" hangingPunct="1"/>
            <a:r>
              <a:rPr lang="en-US" sz="2800" dirty="0">
                <a:latin typeface="Tahoma" charset="0"/>
                <a:cs typeface="Times New Roman" charset="0"/>
              </a:rPr>
              <a:t>&lt;file&gt;.</a:t>
            </a:r>
            <a:r>
              <a:rPr lang="en-US" sz="2800" dirty="0" err="1">
                <a:latin typeface="Tahoma" charset="0"/>
                <a:cs typeface="Times New Roman" charset="0"/>
              </a:rPr>
              <a:t>readline</a:t>
            </a:r>
            <a:r>
              <a:rPr lang="en-US" sz="2800" dirty="0">
                <a:latin typeface="Tahoma" charset="0"/>
                <a:cs typeface="Times New Roman" charset="0"/>
              </a:rPr>
              <a:t>() </a:t>
            </a:r>
            <a:r>
              <a:rPr lang="en-US" sz="2800" dirty="0">
                <a:latin typeface="Times New Roman" charset="0"/>
                <a:cs typeface="Times New Roman" charset="0"/>
              </a:rPr>
              <a:t>–</a:t>
            </a:r>
            <a:r>
              <a:rPr lang="en-US" sz="2800" dirty="0">
                <a:latin typeface="Tahoma" charset="0"/>
                <a:cs typeface="Times New Roman" charset="0"/>
              </a:rPr>
              <a:t> returns the next line of the file. This is all text up to </a:t>
            </a:r>
            <a:r>
              <a:rPr lang="en-US" sz="2800" i="1" dirty="0">
                <a:latin typeface="Tahoma" charset="0"/>
                <a:cs typeface="Times New Roman" charset="0"/>
              </a:rPr>
              <a:t>and including</a:t>
            </a:r>
            <a:r>
              <a:rPr lang="en-US" sz="2800" dirty="0">
                <a:latin typeface="Tahoma" charset="0"/>
                <a:cs typeface="Times New Roman" charset="0"/>
              </a:rPr>
              <a:t> </a:t>
            </a:r>
            <a:r>
              <a:rPr lang="en-US" sz="2800" dirty="0" smtClean="0">
                <a:latin typeface="Tahoma" charset="0"/>
                <a:cs typeface="Times New Roman" charset="0"/>
              </a:rPr>
              <a:t>the </a:t>
            </a:r>
            <a:r>
              <a:rPr lang="en-US" sz="2800" dirty="0">
                <a:latin typeface="Tahoma" charset="0"/>
                <a:cs typeface="Times New Roman" charset="0"/>
              </a:rPr>
              <a:t>newline </a:t>
            </a:r>
            <a:r>
              <a:rPr lang="en-US" sz="2800" dirty="0" smtClean="0">
                <a:latin typeface="Tahoma" charset="0"/>
                <a:cs typeface="Times New Roman" charset="0"/>
              </a:rPr>
              <a:t>character that marks the end of the line.</a:t>
            </a:r>
            <a:endParaRPr lang="en-US" sz="2800" dirty="0">
              <a:latin typeface="Tahoma" charset="0"/>
              <a:cs typeface="Times New Roman" charset="0"/>
            </a:endParaRPr>
          </a:p>
          <a:p>
            <a:pPr eaLnBrk="1" hangingPunct="1"/>
            <a:r>
              <a:rPr lang="en-US" sz="2800" dirty="0">
                <a:latin typeface="Tahoma" charset="0"/>
                <a:cs typeface="Times New Roman" charset="0"/>
              </a:rPr>
              <a:t>&lt;file&gt;.</a:t>
            </a:r>
            <a:r>
              <a:rPr lang="en-US" sz="2800" dirty="0" err="1">
                <a:latin typeface="Tahoma" charset="0"/>
                <a:cs typeface="Times New Roman" charset="0"/>
              </a:rPr>
              <a:t>readlines</a:t>
            </a:r>
            <a:r>
              <a:rPr lang="en-US" sz="2800" dirty="0">
                <a:latin typeface="Tahoma" charset="0"/>
                <a:cs typeface="Times New Roman" charset="0"/>
              </a:rPr>
              <a:t>() </a:t>
            </a:r>
            <a:r>
              <a:rPr lang="en-US" sz="2800" dirty="0">
                <a:latin typeface="Times New Roman" charset="0"/>
                <a:cs typeface="Times New Roman" charset="0"/>
              </a:rPr>
              <a:t>–</a:t>
            </a:r>
            <a:r>
              <a:rPr lang="en-US" sz="2800" dirty="0">
                <a:latin typeface="Tahoma" charset="0"/>
                <a:cs typeface="Times New Roman" charset="0"/>
              </a:rPr>
              <a:t> returns a list of the remaining lines in the file. Each list item is a single line including the newline characters.</a:t>
            </a:r>
          </a:p>
        </p:txBody>
      </p:sp>
      <p:sp>
        <p:nvSpPr>
          <p:cNvPr id="10342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0342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090EA0B0-71A1-4049-821E-E60778BB3EA8}" type="slidenum">
              <a:rPr lang="en-US" sz="1400"/>
              <a:pPr eaLnBrk="1" hangingPunct="1"/>
              <a:t>21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70112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File Processing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Python views a file as a sequence of lines so we can loop through this sequence one line at a time.</a:t>
            </a:r>
            <a:endParaRPr lang="en-US" dirty="0">
              <a:latin typeface="Tahoma" charset="0"/>
              <a:cs typeface="Times New Roman" charset="0"/>
            </a:endParaRPr>
          </a:p>
          <a:p>
            <a:pPr marL="0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infile</a:t>
            </a:r>
            <a:r>
              <a:rPr lang="en-US" dirty="0">
                <a:latin typeface="Courier New"/>
                <a:cs typeface="Courier New"/>
              </a:rPr>
              <a:t> = open</a:t>
            </a:r>
            <a:r>
              <a:rPr lang="en-US" dirty="0" smtClean="0">
                <a:latin typeface="Courier New"/>
                <a:cs typeface="Courier New"/>
              </a:rPr>
              <a:t>(‘</a:t>
            </a:r>
            <a:r>
              <a:rPr lang="en-US" dirty="0" err="1" smtClean="0">
                <a:latin typeface="Courier New"/>
                <a:cs typeface="Courier New"/>
              </a:rPr>
              <a:t>data.txt</a:t>
            </a:r>
            <a:r>
              <a:rPr lang="en-US" dirty="0" smtClean="0">
                <a:latin typeface="Courier New"/>
                <a:cs typeface="Courier New"/>
              </a:rPr>
              <a:t>’, ‘r’)</a:t>
            </a:r>
            <a:r>
              <a:rPr lang="en-US" dirty="0">
                <a:latin typeface="Courier New"/>
                <a:cs typeface="Courier New"/>
              </a:rPr>
              <a:t/>
            </a:r>
            <a:br>
              <a:rPr lang="en-US" dirty="0">
                <a:latin typeface="Courier New"/>
                <a:cs typeface="Courier New"/>
              </a:rPr>
            </a:br>
            <a:r>
              <a:rPr lang="en-US" dirty="0" smtClean="0">
                <a:latin typeface="Courier New"/>
                <a:cs typeface="Courier New"/>
              </a:rPr>
              <a:t>for x </a:t>
            </a:r>
            <a:r>
              <a:rPr lang="en-US" dirty="0">
                <a:latin typeface="Courier New"/>
                <a:cs typeface="Courier New"/>
              </a:rPr>
              <a:t>in </a:t>
            </a:r>
            <a:r>
              <a:rPr lang="en-US" dirty="0" err="1" smtClean="0">
                <a:latin typeface="Courier New"/>
                <a:cs typeface="Courier New"/>
              </a:rPr>
              <a:t>infile</a:t>
            </a:r>
            <a:r>
              <a:rPr lang="en-US" dirty="0" smtClean="0">
                <a:latin typeface="Courier New"/>
                <a:cs typeface="Courier New"/>
              </a:rPr>
              <a:t>:</a:t>
            </a:r>
            <a:r>
              <a:rPr lang="en-US" dirty="0">
                <a:latin typeface="Courier New"/>
                <a:cs typeface="Courier New"/>
              </a:rPr>
              <a:t/>
            </a:r>
            <a:br>
              <a:rPr lang="en-US" dirty="0">
                <a:latin typeface="Courier New"/>
                <a:cs typeface="Courier New"/>
              </a:rPr>
            </a:br>
            <a:r>
              <a:rPr lang="en-US" dirty="0">
                <a:latin typeface="Courier New"/>
                <a:cs typeface="Courier New"/>
              </a:rPr>
              <a:t>	</a:t>
            </a:r>
            <a:r>
              <a:rPr lang="en-US" dirty="0" smtClean="0">
                <a:latin typeface="Courier New"/>
                <a:cs typeface="Courier New"/>
              </a:rPr>
              <a:t>   # </a:t>
            </a:r>
            <a:r>
              <a:rPr lang="en-US" dirty="0">
                <a:latin typeface="Courier New"/>
                <a:cs typeface="Courier New"/>
              </a:rPr>
              <a:t>Line processing </a:t>
            </a:r>
            <a:r>
              <a:rPr lang="en-US" dirty="0" smtClean="0">
                <a:latin typeface="Courier New"/>
                <a:cs typeface="Courier New"/>
              </a:rPr>
              <a:t>here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Courier New"/>
                <a:cs typeface="Courier New"/>
              </a:rPr>
              <a:t>		 # x will be the current line</a:t>
            </a:r>
            <a:r>
              <a:rPr lang="en-US" dirty="0">
                <a:latin typeface="Courier New"/>
                <a:cs typeface="Courier New"/>
              </a:rPr>
              <a:t/>
            </a:r>
            <a:br>
              <a:rPr lang="en-US" dirty="0">
                <a:latin typeface="Courier New"/>
                <a:cs typeface="Courier New"/>
              </a:rPr>
            </a:br>
            <a:r>
              <a:rPr lang="en-US" dirty="0" err="1" smtClean="0">
                <a:latin typeface="Courier New"/>
                <a:cs typeface="Courier New"/>
              </a:rPr>
              <a:t>infile.close</a:t>
            </a:r>
            <a:r>
              <a:rPr lang="en-US" dirty="0">
                <a:latin typeface="Courier New"/>
                <a:cs typeface="Courier New"/>
              </a:rPr>
              <a:t>()</a:t>
            </a:r>
          </a:p>
        </p:txBody>
      </p:sp>
      <p:sp>
        <p:nvSpPr>
          <p:cNvPr id="1064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0650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F169DBAF-19EA-454E-9C33-148F40C5636B}" type="slidenum">
              <a:rPr lang="en-US" sz="1400"/>
              <a:pPr eaLnBrk="1" hangingPunct="1"/>
              <a:t>22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936327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uiExpand="1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Activity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Write a program that prints the integers 0-10 to a file.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Write another program that uses a </a:t>
            </a:r>
            <a:r>
              <a:rPr lang="en-US" dirty="0" smtClean="0">
                <a:latin typeface="Courier New"/>
                <a:cs typeface="Courier New"/>
              </a:rPr>
              <a:t>for</a:t>
            </a:r>
            <a:r>
              <a:rPr lang="en-US" dirty="0" smtClean="0">
                <a:latin typeface="Tahoma" charset="0"/>
                <a:cs typeface="Times New Roman" charset="0"/>
              </a:rPr>
              <a:t> loop to read these integers one at a time and print them to the screen.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1064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0650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F169DBAF-19EA-454E-9C33-148F40C5636B}" type="slidenum">
              <a:rPr lang="en-US" sz="1400"/>
              <a:pPr eaLnBrk="1" hangingPunct="1"/>
              <a:t>23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055181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Graphing Data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Once we have the data read into our program, we might want to graph it.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There is a package called </a:t>
            </a:r>
            <a:r>
              <a:rPr lang="en-US" dirty="0" err="1" smtClean="0">
                <a:latin typeface="Courier New"/>
                <a:cs typeface="Courier New"/>
              </a:rPr>
              <a:t>matplotlib</a:t>
            </a:r>
            <a:r>
              <a:rPr lang="en-US" dirty="0" smtClean="0">
                <a:latin typeface="Tahoma" charset="0"/>
                <a:cs typeface="Times New Roman" charset="0"/>
              </a:rPr>
              <a:t> that will allow us to do this.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There are many nice graphical tools in this package, but we will just look at simple graphing.</a:t>
            </a: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24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949917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Graphing Data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Try the following to create a scatter plot: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Courier New"/>
                <a:cs typeface="Courier New"/>
              </a:rPr>
              <a:t>&gt;&gt;&gt; from </a:t>
            </a:r>
            <a:r>
              <a:rPr lang="en-US" sz="2400" dirty="0" err="1" smtClean="0">
                <a:latin typeface="Courier New"/>
                <a:cs typeface="Courier New"/>
              </a:rPr>
              <a:t>pylab</a:t>
            </a:r>
            <a:r>
              <a:rPr lang="en-US" sz="2400" dirty="0" smtClean="0">
                <a:latin typeface="Courier New"/>
                <a:cs typeface="Courier New"/>
              </a:rPr>
              <a:t> import plot, show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Courier New"/>
                <a:cs typeface="Courier New"/>
              </a:rPr>
              <a:t>&gt;&gt;&gt; x = [0, 1, 2, 3, 4]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Courier New"/>
                <a:cs typeface="Courier New"/>
              </a:rPr>
              <a:t>&gt;&gt;&gt; y = [0, 1, 4, 9, 16]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Courier New"/>
                <a:cs typeface="Courier New"/>
              </a:rPr>
              <a:t>&gt;&gt;&gt; plot(x, y, ‘o’)</a:t>
            </a:r>
          </a:p>
          <a:p>
            <a:pPr eaLnBrk="1" hangingPunct="1"/>
            <a:r>
              <a:rPr lang="en-US" dirty="0" smtClean="0">
                <a:latin typeface="Tahoma"/>
                <a:cs typeface="Tahoma"/>
              </a:rPr>
              <a:t>This creates a graph but does not display it. It will print a cryptic message about the graph.</a:t>
            </a:r>
          </a:p>
          <a:p>
            <a:pPr eaLnBrk="1" hangingPunct="1"/>
            <a:r>
              <a:rPr lang="en-US" dirty="0" smtClean="0">
                <a:latin typeface="Tahoma"/>
                <a:cs typeface="Tahoma"/>
              </a:rPr>
              <a:t>To see it you need to type the following: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Courier New"/>
                <a:cs typeface="Courier New"/>
              </a:rPr>
              <a:t>&gt;&gt;&gt; show()</a:t>
            </a:r>
          </a:p>
          <a:p>
            <a:pPr eaLnBrk="1" hangingPunct="1"/>
            <a:endParaRPr lang="en-US" dirty="0"/>
          </a:p>
          <a:p>
            <a:pPr lvl="2"/>
            <a:endParaRPr lang="en-US" dirty="0"/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25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28243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Formatting Graph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can use different symbols for the points we are graphing. Options include </a:t>
            </a:r>
            <a:r>
              <a:rPr lang="en-US" dirty="0" smtClean="0">
                <a:latin typeface="Courier New"/>
                <a:cs typeface="Courier New"/>
              </a:rPr>
              <a:t>‘o’</a:t>
            </a:r>
            <a:r>
              <a:rPr lang="en-US" dirty="0" smtClean="0">
                <a:latin typeface="Tahoma" charset="0"/>
                <a:cs typeface="Times New Roman" charset="0"/>
              </a:rPr>
              <a:t>, </a:t>
            </a:r>
            <a:r>
              <a:rPr lang="en-US" dirty="0" smtClean="0">
                <a:latin typeface="Courier New"/>
                <a:cs typeface="Courier New"/>
              </a:rPr>
              <a:t> ‘*’ </a:t>
            </a:r>
            <a:r>
              <a:rPr lang="en-US" dirty="0" smtClean="0">
                <a:latin typeface="Tahoma" charset="0"/>
                <a:cs typeface="Times New Roman" charset="0"/>
              </a:rPr>
              <a:t>, </a:t>
            </a:r>
            <a:r>
              <a:rPr lang="en-US" sz="3200" dirty="0" smtClean="0">
                <a:latin typeface="Courier New"/>
                <a:cs typeface="Courier New"/>
              </a:rPr>
              <a:t>‘x’</a:t>
            </a:r>
            <a:r>
              <a:rPr lang="en-US" sz="3200" dirty="0" smtClean="0">
                <a:latin typeface="Tahoma" charset="0"/>
                <a:cs typeface="Times New Roman" charset="0"/>
              </a:rPr>
              <a:t>, and </a:t>
            </a:r>
            <a:r>
              <a:rPr lang="en-US" sz="3200" dirty="0" smtClean="0">
                <a:latin typeface="Courier New"/>
                <a:cs typeface="Courier New"/>
              </a:rPr>
              <a:t>‘+’</a:t>
            </a:r>
            <a:r>
              <a:rPr lang="en-US" sz="3200" dirty="0" smtClean="0">
                <a:latin typeface="Tahoma" charset="0"/>
                <a:cs typeface="Times New Roman" charset="0"/>
              </a:rPr>
              <a:t>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You can also “connect the dots” using a command like:</a:t>
            </a:r>
          </a:p>
          <a:p>
            <a:pPr marL="0" lvl="1" indent="0" eaLnBrk="1" hangingPunct="1">
              <a:buNone/>
            </a:pPr>
            <a:r>
              <a:rPr lang="en-US" sz="2400" dirty="0" smtClean="0">
                <a:latin typeface="Courier New"/>
                <a:cs typeface="Courier New"/>
              </a:rPr>
              <a:t>	&gt;</a:t>
            </a:r>
            <a:r>
              <a:rPr lang="en-US" sz="2400" dirty="0">
                <a:latin typeface="Courier New"/>
                <a:cs typeface="Courier New"/>
              </a:rPr>
              <a:t>&gt;&gt; plot(x, y, </a:t>
            </a:r>
            <a:r>
              <a:rPr lang="en-US" sz="2400" dirty="0" smtClean="0">
                <a:latin typeface="Courier New"/>
                <a:cs typeface="Courier New"/>
              </a:rPr>
              <a:t>marker=‘o</a:t>
            </a:r>
            <a:r>
              <a:rPr lang="en-US" sz="2400" dirty="0">
                <a:latin typeface="Courier New"/>
                <a:cs typeface="Courier New"/>
              </a:rPr>
              <a:t>’</a:t>
            </a:r>
            <a:r>
              <a:rPr lang="en-US" sz="2400" dirty="0" smtClean="0">
                <a:latin typeface="Courier New"/>
                <a:cs typeface="Courier New"/>
              </a:rPr>
              <a:t>)</a:t>
            </a:r>
          </a:p>
          <a:p>
            <a:pPr marL="0" indent="-400050" eaLnBrk="1" hangingPunct="1"/>
            <a:r>
              <a:rPr lang="en-US" dirty="0" smtClean="0">
                <a:latin typeface="Tahoma"/>
                <a:cs typeface="Tahoma"/>
              </a:rPr>
              <a:t>Finally you can graph the curve without any markers:</a:t>
            </a:r>
          </a:p>
          <a:p>
            <a:pPr marL="0" lvl="1" indent="0" eaLnBrk="1" hangingPunct="1">
              <a:buNone/>
            </a:pPr>
            <a:r>
              <a:rPr lang="en-US" sz="2400" dirty="0" smtClean="0">
                <a:latin typeface="Courier New"/>
                <a:cs typeface="Courier New"/>
              </a:rPr>
              <a:t>	&gt;</a:t>
            </a:r>
            <a:r>
              <a:rPr lang="en-US" sz="2400" dirty="0">
                <a:latin typeface="Courier New"/>
                <a:cs typeface="Courier New"/>
              </a:rPr>
              <a:t>&gt;&gt; plot(x, </a:t>
            </a:r>
            <a:r>
              <a:rPr lang="en-US" sz="2400" dirty="0" smtClean="0">
                <a:latin typeface="Courier New"/>
                <a:cs typeface="Courier New"/>
              </a:rPr>
              <a:t>y)</a:t>
            </a:r>
            <a:endParaRPr lang="en-US" sz="2400" dirty="0">
              <a:latin typeface="Courier New"/>
              <a:cs typeface="Courier New"/>
            </a:endParaRPr>
          </a:p>
          <a:p>
            <a:pPr marL="0" indent="-400050" eaLnBrk="1" hangingPunct="1"/>
            <a:endParaRPr lang="en-US" dirty="0">
              <a:latin typeface="Tahoma"/>
              <a:cs typeface="Tahoma"/>
            </a:endParaRPr>
          </a:p>
          <a:p>
            <a:pPr eaLnBrk="1" hangingPunct="1"/>
            <a:endParaRPr lang="en-US" sz="3200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sz="2000" dirty="0" smtClean="0">
              <a:latin typeface="Courier New"/>
              <a:cs typeface="Courier New"/>
            </a:endParaRPr>
          </a:p>
          <a:p>
            <a:pPr eaLnBrk="1" hangingPunct="1"/>
            <a:endParaRPr lang="en-US" dirty="0"/>
          </a:p>
          <a:p>
            <a:pPr lvl="2"/>
            <a:endParaRPr lang="en-US" dirty="0"/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 smtClean="0">
              <a:latin typeface="Tahoma" charset="0"/>
              <a:cs typeface="Times New Roman" charset="0"/>
            </a:endParaRPr>
          </a:p>
          <a:p>
            <a:pPr lvl="1" eaLnBrk="1" hangingPunct="1"/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26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475806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bldLvl="2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Graphing a Sequence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You can also graph a single sequence of data.</a:t>
            </a:r>
          </a:p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The x coordinate will be the index values for the sequence.</a:t>
            </a:r>
          </a:p>
          <a:p>
            <a:pPr marL="457200" lvl="1" indent="0" eaLnBrk="1" hangingPunct="1">
              <a:buNone/>
              <a:defRPr/>
            </a:pPr>
            <a:r>
              <a:rPr lang="en-US" dirty="0" smtClean="0">
                <a:latin typeface="Courier New"/>
                <a:cs typeface="Courier New"/>
              </a:rPr>
              <a:t>&gt;&gt;&gt; x = [1, 0, 3, 2]</a:t>
            </a:r>
          </a:p>
          <a:p>
            <a:pPr marL="457200" lvl="1" indent="0" eaLnBrk="1" hangingPunct="1">
              <a:buNone/>
              <a:defRPr/>
            </a:pPr>
            <a:r>
              <a:rPr lang="en-US" dirty="0" smtClean="0">
                <a:latin typeface="Courier New"/>
                <a:cs typeface="Courier New"/>
              </a:rPr>
              <a:t>&gt;&gt;&gt; plot(x)</a:t>
            </a:r>
          </a:p>
          <a:p>
            <a:pPr marL="457200" lvl="1" indent="0" eaLnBrk="1" hangingPunct="1">
              <a:buNone/>
              <a:defRPr/>
            </a:pPr>
            <a:r>
              <a:rPr lang="en-US" dirty="0" smtClean="0">
                <a:latin typeface="Courier New"/>
                <a:cs typeface="Courier New"/>
              </a:rPr>
              <a:t>&gt;&gt;&gt; show()</a:t>
            </a:r>
            <a:endParaRPr lang="en-US" dirty="0">
              <a:latin typeface="Courier New"/>
              <a:cs typeface="Courier New"/>
            </a:endParaRPr>
          </a:p>
          <a:p>
            <a:pPr marL="0" indent="0" eaLnBrk="1" hangingPunct="1">
              <a:buNone/>
              <a:defRPr/>
            </a:pPr>
            <a:endParaRPr lang="en-US" sz="2400" dirty="0">
              <a:latin typeface="Courier New"/>
              <a:cs typeface="Courier New"/>
            </a:endParaRPr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491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6E41973-8F2B-2B4D-8493-A524C2C0387C}" type="slidenum">
              <a:rPr lang="en-US" sz="1400"/>
              <a:pPr eaLnBrk="1" hangingPunct="1"/>
              <a:t>27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97860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Reading and Graphing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The following program will read the temperatures and graph them.</a:t>
            </a:r>
          </a:p>
          <a:p>
            <a:pPr marL="457200" lvl="1" indent="0" eaLnBrk="1" hangingPunct="1">
              <a:buNone/>
              <a:defRPr/>
            </a:pPr>
            <a:r>
              <a:rPr lang="en-US" sz="2400" dirty="0">
                <a:latin typeface="Courier New"/>
                <a:cs typeface="Courier New"/>
              </a:rPr>
              <a:t>from </a:t>
            </a:r>
            <a:r>
              <a:rPr lang="en-US" sz="2400" dirty="0" err="1">
                <a:latin typeface="Courier New"/>
                <a:cs typeface="Courier New"/>
              </a:rPr>
              <a:t>pylab</a:t>
            </a:r>
            <a:r>
              <a:rPr lang="en-US" sz="2400" dirty="0">
                <a:latin typeface="Courier New"/>
                <a:cs typeface="Courier New"/>
              </a:rPr>
              <a:t> import plot, show</a:t>
            </a:r>
          </a:p>
          <a:p>
            <a:pPr eaLnBrk="1" hangingPunct="1">
              <a:defRPr/>
            </a:pPr>
            <a:endParaRPr lang="en-US" sz="2400" dirty="0">
              <a:latin typeface="Courier New"/>
              <a:cs typeface="Courier New"/>
            </a:endParaRPr>
          </a:p>
          <a:p>
            <a:pPr marL="457200" lvl="1" indent="0" eaLnBrk="1" hangingPunct="1">
              <a:buNone/>
              <a:defRPr/>
            </a:pPr>
            <a:r>
              <a:rPr lang="en-US" sz="2400" dirty="0" err="1">
                <a:latin typeface="Courier New"/>
                <a:cs typeface="Courier New"/>
              </a:rPr>
              <a:t>infile</a:t>
            </a:r>
            <a:r>
              <a:rPr lang="en-US" sz="2400" dirty="0">
                <a:latin typeface="Courier New"/>
                <a:cs typeface="Courier New"/>
              </a:rPr>
              <a:t> = open('</a:t>
            </a:r>
            <a:r>
              <a:rPr lang="en-US" sz="2400" dirty="0" err="1">
                <a:latin typeface="Courier New"/>
                <a:cs typeface="Courier New"/>
              </a:rPr>
              <a:t>data.txt</a:t>
            </a:r>
            <a:r>
              <a:rPr lang="en-US" sz="2400" dirty="0">
                <a:latin typeface="Courier New"/>
                <a:cs typeface="Courier New"/>
              </a:rPr>
              <a:t>', '</a:t>
            </a:r>
            <a:r>
              <a:rPr lang="en-US" sz="2400" dirty="0" smtClean="0">
                <a:latin typeface="Courier New"/>
                <a:cs typeface="Courier New"/>
              </a:rPr>
              <a:t>r’)</a:t>
            </a:r>
          </a:p>
          <a:p>
            <a:pPr marL="457200" lvl="1" indent="0" eaLnBrk="1" hangingPunct="1">
              <a:buNone/>
              <a:defRPr/>
            </a:pPr>
            <a:r>
              <a:rPr lang="en-US" sz="2400" dirty="0" smtClean="0">
                <a:latin typeface="Courier New"/>
                <a:cs typeface="Courier New"/>
              </a:rPr>
              <a:t>temperatures </a:t>
            </a:r>
            <a:r>
              <a:rPr lang="en-US" sz="2400" dirty="0">
                <a:latin typeface="Courier New"/>
                <a:cs typeface="Courier New"/>
              </a:rPr>
              <a:t>= []</a:t>
            </a:r>
          </a:p>
          <a:p>
            <a:pPr marL="457200" lvl="1" indent="0" eaLnBrk="1" hangingPunct="1">
              <a:buNone/>
              <a:defRPr/>
            </a:pPr>
            <a:r>
              <a:rPr lang="en-US" sz="2400" dirty="0">
                <a:latin typeface="Courier New"/>
                <a:cs typeface="Courier New"/>
              </a:rPr>
              <a:t>for x in </a:t>
            </a:r>
            <a:r>
              <a:rPr lang="en-US" sz="2400" dirty="0" err="1">
                <a:latin typeface="Courier New"/>
                <a:cs typeface="Courier New"/>
              </a:rPr>
              <a:t>infile</a:t>
            </a:r>
            <a:endParaRPr lang="en-US" sz="2400" dirty="0">
              <a:latin typeface="Courier New"/>
              <a:cs typeface="Courier New"/>
            </a:endParaRPr>
          </a:p>
          <a:p>
            <a:pPr marL="457200" lvl="1" indent="0" eaLnBrk="1" hangingPunct="1">
              <a:buNone/>
              <a:defRPr/>
            </a:pPr>
            <a:r>
              <a:rPr lang="en-US" sz="2400" dirty="0">
                <a:latin typeface="Courier New"/>
                <a:cs typeface="Courier New"/>
              </a:rPr>
              <a:t>    </a:t>
            </a:r>
            <a:r>
              <a:rPr lang="en-US" sz="2400" dirty="0" smtClean="0">
                <a:latin typeface="Courier New"/>
                <a:cs typeface="Courier New"/>
              </a:rPr>
              <a:t>	</a:t>
            </a:r>
            <a:r>
              <a:rPr lang="en-US" sz="2400" dirty="0" err="1" smtClean="0">
                <a:latin typeface="Courier New"/>
                <a:cs typeface="Courier New"/>
              </a:rPr>
              <a:t>temperatures.append</a:t>
            </a:r>
            <a:r>
              <a:rPr lang="en-US" sz="2400" dirty="0">
                <a:latin typeface="Courier New"/>
                <a:cs typeface="Courier New"/>
              </a:rPr>
              <a:t>(float(x))</a:t>
            </a:r>
          </a:p>
          <a:p>
            <a:pPr marL="457200" lvl="1" indent="0" eaLnBrk="1" hangingPunct="1">
              <a:buNone/>
              <a:defRPr/>
            </a:pPr>
            <a:r>
              <a:rPr lang="en-US" sz="2400" dirty="0" err="1">
                <a:latin typeface="Courier New"/>
                <a:cs typeface="Courier New"/>
              </a:rPr>
              <a:t>infile.close</a:t>
            </a:r>
            <a:r>
              <a:rPr lang="en-US" sz="2400" dirty="0">
                <a:latin typeface="Courier New"/>
                <a:cs typeface="Courier New"/>
              </a:rPr>
              <a:t>()</a:t>
            </a:r>
          </a:p>
          <a:p>
            <a:pPr marL="457200" lvl="1" indent="0" eaLnBrk="1" hangingPunct="1">
              <a:buNone/>
              <a:defRPr/>
            </a:pPr>
            <a:r>
              <a:rPr lang="en-US" sz="2400" dirty="0">
                <a:latin typeface="Courier New"/>
                <a:cs typeface="Courier New"/>
              </a:rPr>
              <a:t>plot(temperatures)</a:t>
            </a:r>
          </a:p>
          <a:p>
            <a:pPr marL="457200" lvl="1" indent="0" eaLnBrk="1" hangingPunct="1">
              <a:buNone/>
              <a:defRPr/>
            </a:pPr>
            <a:r>
              <a:rPr lang="en-US" sz="2400" dirty="0">
                <a:latin typeface="Courier New"/>
                <a:cs typeface="Courier New"/>
              </a:rPr>
              <a:t>show()</a:t>
            </a:r>
            <a:endParaRPr lang="en-US" sz="2400" dirty="0" smtClean="0">
              <a:latin typeface="Courier New"/>
              <a:cs typeface="Courier New"/>
            </a:endParaRPr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491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6E41973-8F2B-2B4D-8493-A524C2C0387C}" type="slidenum">
              <a:rPr lang="en-US" sz="1400"/>
              <a:pPr eaLnBrk="1" hangingPunct="1"/>
              <a:t>28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550883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1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1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1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1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1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1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Activity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charset="0"/>
                <a:cs typeface="Times New Roman" charset="0"/>
              </a:rPr>
              <a:t>Write a program that uses </a:t>
            </a:r>
            <a:r>
              <a:rPr lang="en-US" dirty="0" err="1" smtClean="0">
                <a:latin typeface="Tahoma" charset="0"/>
                <a:cs typeface="Times New Roman" charset="0"/>
              </a:rPr>
              <a:t>matplotlib</a:t>
            </a:r>
            <a:r>
              <a:rPr lang="en-US" dirty="0" smtClean="0">
                <a:latin typeface="Tahoma" charset="0"/>
                <a:cs typeface="Times New Roman" charset="0"/>
              </a:rPr>
              <a:t> to graph your favorite function. Examples might include y=x</a:t>
            </a:r>
            <a:r>
              <a:rPr lang="en-US" baseline="30000" dirty="0" smtClean="0">
                <a:latin typeface="Tahoma" charset="0"/>
                <a:cs typeface="Times New Roman" charset="0"/>
              </a:rPr>
              <a:t>2</a:t>
            </a:r>
            <a:r>
              <a:rPr lang="en-US" dirty="0" smtClean="0">
                <a:latin typeface="Tahoma" charset="0"/>
                <a:cs typeface="Times New Roman" charset="0"/>
              </a:rPr>
              <a:t>, y=3x-2, y=sin(x), y=2</a:t>
            </a:r>
            <a:r>
              <a:rPr lang="en-US" baseline="30000" dirty="0" smtClean="0">
                <a:latin typeface="Tahoma" charset="0"/>
                <a:cs typeface="Times New Roman" charset="0"/>
              </a:rPr>
              <a:t>x</a:t>
            </a:r>
            <a:r>
              <a:rPr lang="en-US" dirty="0" smtClean="0">
                <a:latin typeface="Tahoma" charset="0"/>
                <a:cs typeface="Times New Roman" charset="0"/>
              </a:rPr>
              <a:t>, etc.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491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6E41973-8F2B-2B4D-8493-A524C2C0387C}" type="slidenum">
              <a:rPr lang="en-US" sz="1400"/>
              <a:pPr eaLnBrk="1" hangingPunct="1"/>
              <a:t>29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884670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Lists</a:t>
            </a:r>
            <a:endParaRPr lang="en-US" dirty="0">
              <a:latin typeface="Tahoma" charset="0"/>
              <a:cs typeface="Arial" charset="0"/>
            </a:endParaRPr>
          </a:p>
        </p:txBody>
      </p:sp>
      <p:sp>
        <p:nvSpPr>
          <p:cNvPr id="30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dirty="0">
                <a:latin typeface="Tahoma" charset="0"/>
                <a:cs typeface="Arial" charset="0"/>
              </a:rPr>
              <a:t>L</a:t>
            </a:r>
            <a:r>
              <a:rPr lang="en-US" sz="2800" dirty="0" smtClean="0">
                <a:latin typeface="Tahoma" charset="0"/>
                <a:cs typeface="Arial" charset="0"/>
              </a:rPr>
              <a:t>ists </a:t>
            </a:r>
            <a:r>
              <a:rPr lang="en-US" sz="2800" dirty="0">
                <a:latin typeface="Tahoma" charset="0"/>
                <a:cs typeface="Arial" charset="0"/>
              </a:rPr>
              <a:t>are ordered sequences of items. For instance, a sequence of </a:t>
            </a:r>
            <a:r>
              <a:rPr lang="en-US" sz="2800" i="1" dirty="0">
                <a:latin typeface="Tahoma" charset="0"/>
                <a:cs typeface="Arial" charset="0"/>
              </a:rPr>
              <a:t>n</a:t>
            </a:r>
            <a:r>
              <a:rPr lang="en-US" sz="2800" dirty="0">
                <a:latin typeface="Tahoma" charset="0"/>
                <a:cs typeface="Arial" charset="0"/>
              </a:rPr>
              <a:t> numbers might be called </a:t>
            </a:r>
            <a:r>
              <a:rPr lang="en-US" sz="2800" i="1" dirty="0">
                <a:latin typeface="Tahoma" charset="0"/>
                <a:cs typeface="Arial" charset="0"/>
              </a:rPr>
              <a:t>S</a:t>
            </a:r>
            <a:r>
              <a:rPr lang="en-US" sz="2800" dirty="0">
                <a:latin typeface="Tahoma" charset="0"/>
                <a:cs typeface="Arial" charset="0"/>
              </a:rPr>
              <a:t>:</a:t>
            </a:r>
            <a:br>
              <a:rPr lang="en-US" sz="2800" dirty="0">
                <a:latin typeface="Tahoma" charset="0"/>
                <a:cs typeface="Arial" charset="0"/>
              </a:rPr>
            </a:br>
            <a:r>
              <a:rPr lang="en-US" sz="2800" i="1" dirty="0">
                <a:latin typeface="Tahoma" charset="0"/>
                <a:cs typeface="Arial" charset="0"/>
              </a:rPr>
              <a:t>S = </a:t>
            </a:r>
            <a:r>
              <a:rPr lang="en-US" sz="2400" i="1" dirty="0" smtClean="0">
                <a:latin typeface="Tahoma" charset="0"/>
                <a:cs typeface="Arial" charset="0"/>
              </a:rPr>
              <a:t>s</a:t>
            </a:r>
            <a:r>
              <a:rPr lang="en-US" sz="2400" i="1" baseline="-25000" dirty="0" smtClean="0">
                <a:latin typeface="Tahoma" charset="0"/>
                <a:cs typeface="Arial" charset="0"/>
              </a:rPr>
              <a:t>0</a:t>
            </a:r>
            <a:r>
              <a:rPr lang="en-US" sz="2400" i="1" dirty="0" smtClean="0">
                <a:latin typeface="Tahoma" charset="0"/>
                <a:cs typeface="Arial" charset="0"/>
              </a:rPr>
              <a:t>,</a:t>
            </a:r>
            <a:r>
              <a:rPr lang="en-US" sz="2400" dirty="0" smtClean="0">
                <a:latin typeface="Tahoma" charset="0"/>
                <a:cs typeface="Arial" charset="0"/>
              </a:rPr>
              <a:t> </a:t>
            </a:r>
            <a:r>
              <a:rPr lang="en-US" sz="2400" i="1" dirty="0">
                <a:latin typeface="Tahoma" charset="0"/>
                <a:cs typeface="Arial" charset="0"/>
              </a:rPr>
              <a:t>s</a:t>
            </a:r>
            <a:r>
              <a:rPr lang="en-US" sz="2400" baseline="-25000" dirty="0">
                <a:latin typeface="Tahoma" charset="0"/>
                <a:cs typeface="Arial" charset="0"/>
              </a:rPr>
              <a:t>1</a:t>
            </a:r>
            <a:r>
              <a:rPr lang="en-US" sz="2400" dirty="0">
                <a:latin typeface="Tahoma" charset="0"/>
                <a:cs typeface="Arial" charset="0"/>
              </a:rPr>
              <a:t>, </a:t>
            </a:r>
            <a:r>
              <a:rPr lang="en-US" sz="2400" i="1" dirty="0">
                <a:latin typeface="Tahoma" charset="0"/>
                <a:cs typeface="Arial" charset="0"/>
              </a:rPr>
              <a:t>s</a:t>
            </a:r>
            <a:r>
              <a:rPr lang="en-US" sz="2400" baseline="-25000" dirty="0">
                <a:latin typeface="Tahoma" charset="0"/>
                <a:cs typeface="Arial" charset="0"/>
              </a:rPr>
              <a:t>2</a:t>
            </a:r>
            <a:r>
              <a:rPr lang="en-US" sz="2400" dirty="0">
                <a:latin typeface="Tahoma" charset="0"/>
                <a:cs typeface="Arial" charset="0"/>
              </a:rPr>
              <a:t>, </a:t>
            </a:r>
            <a:r>
              <a:rPr lang="en-US" sz="2400" i="1" dirty="0">
                <a:latin typeface="Tahoma" charset="0"/>
                <a:cs typeface="Arial" charset="0"/>
              </a:rPr>
              <a:t>s</a:t>
            </a:r>
            <a:r>
              <a:rPr lang="en-US" sz="2400" baseline="-25000" dirty="0">
                <a:latin typeface="Tahoma" charset="0"/>
                <a:cs typeface="Arial" charset="0"/>
              </a:rPr>
              <a:t>3</a:t>
            </a:r>
            <a:r>
              <a:rPr lang="en-US" sz="2400" dirty="0">
                <a:latin typeface="Tahoma" charset="0"/>
                <a:cs typeface="Arial" charset="0"/>
              </a:rPr>
              <a:t>, …, </a:t>
            </a:r>
            <a:r>
              <a:rPr lang="en-US" sz="2400" i="1" dirty="0">
                <a:latin typeface="Tahoma" charset="0"/>
                <a:cs typeface="Arial" charset="0"/>
              </a:rPr>
              <a:t>s</a:t>
            </a:r>
            <a:r>
              <a:rPr lang="en-US" sz="2400" baseline="-25000" dirty="0">
                <a:latin typeface="Tahoma" charset="0"/>
                <a:cs typeface="Arial" charset="0"/>
              </a:rPr>
              <a:t>n-1</a:t>
            </a:r>
          </a:p>
          <a:p>
            <a:pPr eaLnBrk="1" hangingPunct="1"/>
            <a:r>
              <a:rPr lang="en-US" sz="2400" dirty="0">
                <a:latin typeface="Tahoma" charset="0"/>
                <a:cs typeface="Arial" charset="0"/>
              </a:rPr>
              <a:t>Specific values in the sequence </a:t>
            </a:r>
            <a:r>
              <a:rPr lang="en-US" sz="2400" dirty="0" smtClean="0">
                <a:latin typeface="Tahoma" charset="0"/>
                <a:cs typeface="Arial" charset="0"/>
              </a:rPr>
              <a:t>are referenced </a:t>
            </a:r>
            <a:r>
              <a:rPr lang="en-US" sz="2400" dirty="0">
                <a:latin typeface="Tahoma" charset="0"/>
                <a:cs typeface="Arial" charset="0"/>
              </a:rPr>
              <a:t>using subscripts.</a:t>
            </a:r>
          </a:p>
          <a:p>
            <a:pPr eaLnBrk="1" hangingPunct="1"/>
            <a:r>
              <a:rPr lang="en-US" sz="2400" dirty="0">
                <a:latin typeface="Tahoma" charset="0"/>
                <a:cs typeface="Arial" charset="0"/>
              </a:rPr>
              <a:t>By using numbers as subscripts, mathematicians can succinctly summarize computations over items in a sequence using subscript variables.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52A342A-E445-D14D-91EE-0F051E7BC992}" type="slidenum">
              <a:rPr lang="en-US" sz="1400" i="0">
                <a:latin typeface="Tahoma" charset="0"/>
              </a:rPr>
              <a:pPr eaLnBrk="1" hangingPunct="1"/>
              <a:t>3</a:t>
            </a:fld>
            <a:endParaRPr lang="en-US" sz="1400" i="0">
              <a:latin typeface="Tahoma" charset="0"/>
            </a:endParaRP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8546153"/>
              </p:ext>
            </p:extLst>
          </p:nvPr>
        </p:nvGraphicFramePr>
        <p:xfrm>
          <a:off x="3962400" y="4953000"/>
          <a:ext cx="75723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3" imgW="330120" imgH="431640" progId="Equation.3">
                  <p:embed/>
                </p:oleObj>
              </mc:Choice>
              <mc:Fallback>
                <p:oleObj name="Equation" r:id="rId3" imgW="330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953000"/>
                        <a:ext cx="757238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4179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Lists</a:t>
            </a:r>
            <a:endParaRPr lang="en-US" dirty="0">
              <a:latin typeface="Tahoma" charset="0"/>
              <a:cs typeface="Arial" charset="0"/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Tahoma" charset="0"/>
                <a:cs typeface="Arial" charset="0"/>
              </a:rPr>
              <a:t>A list or array is a sequence of items where the entire sequence is referred to by a single name (i.e. </a:t>
            </a:r>
            <a:r>
              <a:rPr lang="en-US" sz="2800" dirty="0">
                <a:latin typeface="Courier New" charset="0"/>
                <a:cs typeface="Arial" charset="0"/>
              </a:rPr>
              <a:t>s</a:t>
            </a:r>
            <a:r>
              <a:rPr lang="en-US" sz="2800" dirty="0">
                <a:latin typeface="Tahoma" charset="0"/>
                <a:cs typeface="Arial" charset="0"/>
              </a:rPr>
              <a:t>) and individual items can be selected by indexing (i.e.</a:t>
            </a:r>
            <a:r>
              <a:rPr lang="en-US" sz="2800" i="1" dirty="0">
                <a:latin typeface="Tahoma" charset="0"/>
                <a:cs typeface="Arial" charset="0"/>
              </a:rPr>
              <a:t> </a:t>
            </a:r>
            <a:r>
              <a:rPr lang="en-US" sz="2800" dirty="0">
                <a:latin typeface="Courier New" charset="0"/>
                <a:cs typeface="Arial" charset="0"/>
              </a:rPr>
              <a:t>s[</a:t>
            </a:r>
            <a:r>
              <a:rPr lang="en-US" sz="2800" dirty="0" err="1">
                <a:latin typeface="Courier New" charset="0"/>
                <a:cs typeface="Arial" charset="0"/>
              </a:rPr>
              <a:t>i</a:t>
            </a:r>
            <a:r>
              <a:rPr lang="en-US" sz="2800" dirty="0">
                <a:latin typeface="Courier New" charset="0"/>
                <a:cs typeface="Arial" charset="0"/>
              </a:rPr>
              <a:t>]</a:t>
            </a:r>
            <a:r>
              <a:rPr lang="en-US" sz="2800" dirty="0">
                <a:latin typeface="Tahoma" charset="0"/>
                <a:cs typeface="Arial" charset="0"/>
              </a:rPr>
              <a:t>)</a:t>
            </a:r>
            <a:r>
              <a:rPr lang="en-US" sz="2800" dirty="0" smtClean="0">
                <a:latin typeface="Tahoma" charset="0"/>
                <a:cs typeface="Arial" charset="0"/>
              </a:rPr>
              <a:t>.</a:t>
            </a:r>
          </a:p>
          <a:p>
            <a:pPr eaLnBrk="1" hangingPunct="1"/>
            <a:r>
              <a:rPr lang="en-US" sz="2800" dirty="0">
                <a:latin typeface="Tahoma" charset="0"/>
                <a:cs typeface="Arial" charset="0"/>
              </a:rPr>
              <a:t>Python lists are dynamic. They can grow and shrink on demand.</a:t>
            </a:r>
          </a:p>
          <a:p>
            <a:pPr eaLnBrk="1" hangingPunct="1"/>
            <a:r>
              <a:rPr lang="en-US" sz="2800" dirty="0">
                <a:latin typeface="Tahoma" charset="0"/>
                <a:cs typeface="Arial" charset="0"/>
              </a:rPr>
              <a:t>Python lists are also </a:t>
            </a:r>
            <a:r>
              <a:rPr lang="en-US" sz="2800" i="1" dirty="0">
                <a:latin typeface="Tahoma" charset="0"/>
                <a:cs typeface="Arial" charset="0"/>
              </a:rPr>
              <a:t>heterogeneous</a:t>
            </a:r>
            <a:r>
              <a:rPr lang="en-US" sz="2800" dirty="0">
                <a:latin typeface="Tahoma" charset="0"/>
                <a:cs typeface="Arial" charset="0"/>
              </a:rPr>
              <a:t>, a single list can hold </a:t>
            </a:r>
            <a:r>
              <a:rPr lang="en-US" sz="2800" dirty="0" smtClean="0">
                <a:latin typeface="Tahoma" charset="0"/>
                <a:cs typeface="Arial" charset="0"/>
              </a:rPr>
              <a:t>different </a:t>
            </a:r>
            <a:r>
              <a:rPr lang="en-US" sz="2800" dirty="0">
                <a:latin typeface="Tahoma" charset="0"/>
                <a:cs typeface="Arial" charset="0"/>
              </a:rPr>
              <a:t>data types</a:t>
            </a:r>
            <a:r>
              <a:rPr lang="en-US" sz="2800" dirty="0" smtClean="0">
                <a:latin typeface="Tahoma" charset="0"/>
                <a:cs typeface="Arial" charset="0"/>
              </a:rPr>
              <a:t>.</a:t>
            </a:r>
            <a:endParaRPr lang="en-US" sz="2800" dirty="0">
              <a:latin typeface="Tahoma" charset="0"/>
              <a:cs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EA2AEF8-70ED-634C-948A-6D8CAD41FB09}" type="slidenum">
              <a:rPr lang="en-US" sz="1400" i="0">
                <a:latin typeface="Tahoma" charset="0"/>
              </a:rPr>
              <a:pPr eaLnBrk="1" hangingPunct="1"/>
              <a:t>4</a:t>
            </a:fld>
            <a:endParaRPr lang="en-US" sz="1400" i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345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Creating Lists</a:t>
            </a:r>
            <a:endParaRPr lang="en-US" dirty="0">
              <a:latin typeface="Tahoma" charset="0"/>
              <a:cs typeface="Arial" charset="0"/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Arial" charset="0"/>
              </a:rPr>
              <a:t>We can create a list by specifying its members inside square brackets.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is-IS" sz="2400" dirty="0">
                <a:latin typeface="Courier New"/>
                <a:cs typeface="Courier New"/>
              </a:rPr>
              <a:t>&gt;&gt;&gt; my_list = [2, 3, 5, 7, 11, 13</a:t>
            </a:r>
            <a:r>
              <a:rPr lang="is-IS" sz="2400" dirty="0" smtClean="0">
                <a:latin typeface="Courier New"/>
                <a:cs typeface="Courier New"/>
              </a:rPr>
              <a:t>]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fi-FI" sz="2400" dirty="0">
                <a:latin typeface="Courier New"/>
                <a:cs typeface="Courier New"/>
              </a:rPr>
              <a:t>&gt;&gt;&gt; </a:t>
            </a:r>
            <a:r>
              <a:rPr lang="fi-FI" sz="2400" dirty="0" err="1">
                <a:latin typeface="Courier New"/>
                <a:cs typeface="Courier New"/>
              </a:rPr>
              <a:t>my_list</a:t>
            </a:r>
            <a:endParaRPr lang="fi-FI" sz="2400" dirty="0">
              <a:latin typeface="Courier New"/>
              <a:cs typeface="Courier New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fi-FI" sz="2400" dirty="0">
                <a:latin typeface="Tahoma" charset="0"/>
                <a:cs typeface="Arial" charset="0"/>
              </a:rPr>
              <a:t>[2, 3, 5, 7, 11, 13]</a:t>
            </a:r>
            <a:endParaRPr lang="is-IS" sz="2400" dirty="0" smtClean="0">
              <a:latin typeface="Tahoma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is-IS" sz="2800" dirty="0" smtClean="0">
                <a:latin typeface="Tahoma" charset="0"/>
                <a:cs typeface="Arial" charset="0"/>
              </a:rPr>
              <a:t>Another way to create a list is to start with an empty list and then append new values.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400" dirty="0">
                <a:latin typeface="Courier New"/>
                <a:cs typeface="Courier New"/>
              </a:rPr>
              <a:t>&gt;&gt;&gt; </a:t>
            </a:r>
            <a:r>
              <a:rPr lang="en-US" sz="2400" dirty="0" err="1">
                <a:latin typeface="Courier New"/>
                <a:cs typeface="Courier New"/>
              </a:rPr>
              <a:t>new_list</a:t>
            </a:r>
            <a:r>
              <a:rPr lang="en-US" sz="2400" dirty="0">
                <a:latin typeface="Courier New"/>
                <a:cs typeface="Courier New"/>
              </a:rPr>
              <a:t> = []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400" dirty="0">
                <a:latin typeface="Courier New"/>
                <a:cs typeface="Courier New"/>
              </a:rPr>
              <a:t>&gt;&gt;&gt; </a:t>
            </a:r>
            <a:r>
              <a:rPr lang="en-US" sz="2400" dirty="0" err="1">
                <a:latin typeface="Courier New"/>
                <a:cs typeface="Courier New"/>
              </a:rPr>
              <a:t>new_list.append</a:t>
            </a:r>
            <a:r>
              <a:rPr lang="en-US" sz="2400" dirty="0">
                <a:latin typeface="Courier New"/>
                <a:cs typeface="Courier New"/>
              </a:rPr>
              <a:t>(5)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400" dirty="0">
                <a:latin typeface="Courier New"/>
                <a:cs typeface="Courier New"/>
              </a:rPr>
              <a:t>&gt;&gt;&gt; </a:t>
            </a:r>
            <a:r>
              <a:rPr lang="en-US" sz="2400" dirty="0" err="1">
                <a:latin typeface="Courier New"/>
                <a:cs typeface="Courier New"/>
              </a:rPr>
              <a:t>new_list.append</a:t>
            </a:r>
            <a:r>
              <a:rPr lang="en-US" sz="2400" dirty="0">
                <a:latin typeface="Courier New"/>
                <a:cs typeface="Courier New"/>
              </a:rPr>
              <a:t>(4)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400" dirty="0">
                <a:latin typeface="Courier New"/>
                <a:cs typeface="Courier New"/>
              </a:rPr>
              <a:t>&gt;&gt;&gt; </a:t>
            </a:r>
            <a:r>
              <a:rPr lang="en-US" sz="2400" dirty="0" err="1">
                <a:latin typeface="Courier New"/>
                <a:cs typeface="Courier New"/>
              </a:rPr>
              <a:t>new_list</a:t>
            </a:r>
            <a:endParaRPr lang="en-US" sz="2400" dirty="0">
              <a:latin typeface="Courier New"/>
              <a:cs typeface="Courier New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sz="2400" dirty="0">
                <a:latin typeface="Courier New"/>
                <a:cs typeface="Courier New"/>
              </a:rPr>
              <a:t>[5, 4]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EA2AEF8-70ED-634C-948A-6D8CAD41FB09}" type="slidenum">
              <a:rPr lang="en-US" sz="1400" i="0">
                <a:latin typeface="Tahoma" charset="0"/>
              </a:rPr>
              <a:pPr eaLnBrk="1" hangingPunct="1"/>
              <a:t>5</a:t>
            </a:fld>
            <a:endParaRPr lang="en-US" sz="1400" i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493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Accessing Entries</a:t>
            </a:r>
            <a:endParaRPr lang="en-US" dirty="0">
              <a:latin typeface="Tahoma" charset="0"/>
              <a:cs typeface="Arial" charset="0"/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Arial" charset="0"/>
              </a:rPr>
              <a:t>We can access the entries in a list using indexing.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Arial" charset="0"/>
              </a:rPr>
              <a:t>We specify the subscript of the entry we want.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is-IS" sz="2000" dirty="0">
                <a:latin typeface="Courier New"/>
                <a:cs typeface="Courier New"/>
              </a:rPr>
              <a:t>&gt;&gt;&gt; my_list = [2, 3, 5, 7, 11, 13]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is-IS" sz="2000" dirty="0">
                <a:latin typeface="Courier New"/>
                <a:cs typeface="Courier New"/>
              </a:rPr>
              <a:t>&gt;&gt;&gt; my_list[0]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is-IS" sz="2000" dirty="0">
                <a:latin typeface="Courier New"/>
                <a:cs typeface="Courier New"/>
              </a:rPr>
              <a:t>2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is-IS" sz="2000" dirty="0">
                <a:latin typeface="Courier New"/>
                <a:cs typeface="Courier New"/>
              </a:rPr>
              <a:t>&gt;&gt;&gt; my_list[5]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is-IS" sz="2000" dirty="0" smtClean="0">
                <a:latin typeface="Courier New"/>
                <a:cs typeface="Courier New"/>
              </a:rPr>
              <a:t>13</a:t>
            </a:r>
          </a:p>
          <a:p>
            <a:pPr eaLnBrk="1" hangingPunct="1">
              <a:lnSpc>
                <a:spcPct val="90000"/>
              </a:lnSpc>
            </a:pPr>
            <a:r>
              <a:rPr lang="is-IS" sz="2400" dirty="0" smtClean="0">
                <a:latin typeface="Tahoma" charset="0"/>
                <a:cs typeface="Arial" charset="0"/>
              </a:rPr>
              <a:t>Notice the indexing starts counting at 0.</a:t>
            </a:r>
          </a:p>
          <a:p>
            <a:pPr eaLnBrk="1" hangingPunct="1">
              <a:lnSpc>
                <a:spcPct val="90000"/>
              </a:lnSpc>
            </a:pPr>
            <a:r>
              <a:rPr lang="is-IS" sz="2400" dirty="0" smtClean="0">
                <a:latin typeface="Tahoma" charset="0"/>
                <a:cs typeface="Arial" charset="0"/>
              </a:rPr>
              <a:t>We can also assign new values to entries.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fi-FI" sz="2000" dirty="0" smtClean="0">
                <a:latin typeface="Courier New"/>
                <a:cs typeface="Courier New"/>
              </a:rPr>
              <a:t>&gt;</a:t>
            </a:r>
            <a:r>
              <a:rPr lang="fi-FI" sz="2000" dirty="0">
                <a:latin typeface="Courier New"/>
                <a:cs typeface="Courier New"/>
              </a:rPr>
              <a:t>&gt;&gt; my_list[3] = </a:t>
            </a:r>
            <a:r>
              <a:rPr lang="fi-FI" sz="2000" dirty="0" smtClean="0">
                <a:latin typeface="Courier New"/>
                <a:cs typeface="Courier New"/>
              </a:rPr>
              <a:t>6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fi-FI" sz="2000" dirty="0" smtClean="0">
                <a:latin typeface="Courier New"/>
                <a:cs typeface="Courier New"/>
              </a:rPr>
              <a:t>&gt;</a:t>
            </a:r>
            <a:r>
              <a:rPr lang="fi-FI" sz="2000" dirty="0">
                <a:latin typeface="Courier New"/>
                <a:cs typeface="Courier New"/>
              </a:rPr>
              <a:t>&gt;&gt; </a:t>
            </a:r>
            <a:r>
              <a:rPr lang="fi-FI" sz="2000" dirty="0" smtClean="0">
                <a:latin typeface="Courier New"/>
                <a:cs typeface="Courier New"/>
              </a:rPr>
              <a:t>my_list[</a:t>
            </a:r>
            <a:r>
              <a:rPr lang="fi-FI" sz="2000" dirty="0">
                <a:latin typeface="Courier New"/>
                <a:cs typeface="Courier New"/>
              </a:rPr>
              <a:t>2, 3, 5, 6, 11, 13]</a:t>
            </a:r>
            <a:endParaRPr lang="is-IS" sz="2000" dirty="0" smtClean="0">
              <a:latin typeface="Courier New"/>
              <a:cs typeface="Courier New"/>
            </a:endParaRPr>
          </a:p>
          <a:p>
            <a:pPr eaLnBrk="1" hangingPunct="1">
              <a:lnSpc>
                <a:spcPct val="90000"/>
              </a:lnSpc>
            </a:pPr>
            <a:endParaRPr lang="is-IS" sz="2400" dirty="0">
              <a:latin typeface="Tahoma" charset="0"/>
              <a:cs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EA2AEF8-70ED-634C-948A-6D8CAD41FB09}" type="slidenum">
              <a:rPr lang="en-US" sz="1400" i="0">
                <a:latin typeface="Tahoma" charset="0"/>
              </a:rPr>
              <a:pPr eaLnBrk="1" hangingPunct="1"/>
              <a:t>6</a:t>
            </a:fld>
            <a:endParaRPr lang="en-US" sz="1400" i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155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4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4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4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4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ahoma" charset="0"/>
                <a:cs typeface="Arial" charset="0"/>
              </a:rPr>
              <a:t>List Operations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Arial" charset="0"/>
              </a:rPr>
              <a:t>The </a:t>
            </a:r>
            <a:r>
              <a:rPr lang="en-US" dirty="0">
                <a:latin typeface="Tahoma" charset="0"/>
                <a:cs typeface="Arial" charset="0"/>
              </a:rPr>
              <a:t>membership </a:t>
            </a:r>
            <a:r>
              <a:rPr lang="en-US" dirty="0" smtClean="0">
                <a:latin typeface="Tahoma" charset="0"/>
                <a:cs typeface="Arial" charset="0"/>
              </a:rPr>
              <a:t>operation (</a:t>
            </a:r>
            <a:r>
              <a:rPr lang="en-US" dirty="0" smtClean="0">
                <a:latin typeface="Courier New"/>
                <a:cs typeface="Courier New"/>
              </a:rPr>
              <a:t>in</a:t>
            </a:r>
            <a:r>
              <a:rPr lang="en-US" dirty="0" smtClean="0">
                <a:latin typeface="Tahoma" charset="0"/>
                <a:cs typeface="Arial" charset="0"/>
              </a:rPr>
              <a:t>) </a:t>
            </a:r>
            <a:r>
              <a:rPr lang="en-US" dirty="0">
                <a:latin typeface="Tahoma" charset="0"/>
                <a:cs typeface="Arial" charset="0"/>
              </a:rPr>
              <a:t>can be used to see if a certain value appears anywhere in a sequence.</a:t>
            </a:r>
            <a:br>
              <a:rPr lang="en-US" dirty="0">
                <a:latin typeface="Tahoma" charset="0"/>
                <a:cs typeface="Arial" charset="0"/>
              </a:rPr>
            </a:br>
            <a:r>
              <a:rPr lang="en-US" sz="2400" dirty="0">
                <a:latin typeface="Courier New" charset="0"/>
                <a:cs typeface="Arial" charset="0"/>
              </a:rPr>
              <a:t>&gt;&gt;&gt; </a:t>
            </a:r>
            <a:r>
              <a:rPr lang="en-US" sz="2400" dirty="0" err="1" smtClean="0">
                <a:latin typeface="Courier New" charset="0"/>
                <a:cs typeface="Arial" charset="0"/>
              </a:rPr>
              <a:t>my_list</a:t>
            </a:r>
            <a:r>
              <a:rPr lang="en-US" sz="2400" dirty="0" smtClean="0">
                <a:latin typeface="Courier New" charset="0"/>
                <a:cs typeface="Arial" charset="0"/>
              </a:rPr>
              <a:t> </a:t>
            </a:r>
            <a:r>
              <a:rPr lang="en-US" sz="2400" dirty="0">
                <a:latin typeface="Courier New" charset="0"/>
                <a:cs typeface="Arial" charset="0"/>
              </a:rPr>
              <a:t>= [1,2,3,4]</a:t>
            </a:r>
            <a:br>
              <a:rPr lang="en-US" sz="2400" dirty="0">
                <a:latin typeface="Courier New" charset="0"/>
                <a:cs typeface="Arial" charset="0"/>
              </a:rPr>
            </a:br>
            <a:r>
              <a:rPr lang="en-US" sz="2400" dirty="0">
                <a:latin typeface="Courier New" charset="0"/>
                <a:cs typeface="Arial" charset="0"/>
              </a:rPr>
              <a:t>&gt;&gt;&gt; 3 in </a:t>
            </a:r>
            <a:r>
              <a:rPr lang="en-US" sz="2400" dirty="0" err="1" smtClean="0">
                <a:latin typeface="Courier New" charset="0"/>
                <a:cs typeface="Arial" charset="0"/>
              </a:rPr>
              <a:t>my_list</a:t>
            </a:r>
            <a:r>
              <a:rPr lang="en-US" sz="2400" dirty="0">
                <a:latin typeface="Courier New" charset="0"/>
                <a:cs typeface="Arial" charset="0"/>
              </a:rPr>
              <a:t/>
            </a:r>
            <a:br>
              <a:rPr lang="en-US" sz="2400" dirty="0">
                <a:latin typeface="Courier New" charset="0"/>
                <a:cs typeface="Arial" charset="0"/>
              </a:rPr>
            </a:br>
            <a:r>
              <a:rPr lang="en-US" sz="2400" dirty="0" smtClean="0">
                <a:latin typeface="Courier New" charset="0"/>
                <a:cs typeface="Arial" charset="0"/>
              </a:rPr>
              <a:t>True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/>
                <a:cs typeface="Tahoma"/>
              </a:rPr>
              <a:t>Another nice thing we can do is to determine the length of a list.</a:t>
            </a:r>
            <a:endParaRPr lang="en-US" dirty="0">
              <a:latin typeface="Tahoma"/>
              <a:cs typeface="Tahoma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is-IS" sz="2400" dirty="0">
                <a:latin typeface="Courier New"/>
                <a:cs typeface="Courier New"/>
              </a:rPr>
              <a:t>&gt;&gt;&gt; my_list = [1, 2, 3, 4, 5]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is-IS" sz="2400" dirty="0">
                <a:latin typeface="Courier New"/>
                <a:cs typeface="Courier New"/>
              </a:rPr>
              <a:t>&gt;&gt;&gt; len(my_list)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is-IS" sz="2400" dirty="0">
                <a:latin typeface="Courier New"/>
                <a:cs typeface="Courier New"/>
              </a:rPr>
              <a:t>5</a:t>
            </a:r>
            <a:endParaRPr lang="en-US" sz="2400" dirty="0" smtClean="0">
              <a:latin typeface="Courier New"/>
              <a:cs typeface="Courier New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F0B4887-57F2-FE41-BD1F-9B8264504BA6}" type="slidenum">
              <a:rPr lang="en-US" sz="1400" i="0">
                <a:latin typeface="Tahoma" charset="0"/>
              </a:rPr>
              <a:pPr eaLnBrk="1" hangingPunct="1"/>
              <a:t>7</a:t>
            </a:fld>
            <a:endParaRPr lang="en-US" sz="1400" i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82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ahoma" charset="0"/>
                <a:cs typeface="Arial" charset="0"/>
              </a:rPr>
              <a:t>List Operations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Arial" charset="0"/>
              </a:rPr>
              <a:t>Python also provides a special kind of loop that runs through all the entries of a list.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>
                <a:latin typeface="Tahoma" charset="0"/>
                <a:cs typeface="Arial" charset="0"/>
              </a:rPr>
              <a:t>	</a:t>
            </a:r>
            <a:r>
              <a:rPr lang="is-IS" sz="2400" dirty="0">
                <a:latin typeface="Courier New" charset="0"/>
                <a:cs typeface="Arial" charset="0"/>
              </a:rPr>
              <a:t>&gt;&gt;&gt; my_list = [1, 2, 3, 4, 5]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is-IS" sz="2400" dirty="0" smtClean="0">
                <a:latin typeface="Courier New" charset="0"/>
                <a:cs typeface="Arial" charset="0"/>
              </a:rPr>
              <a:t>	&gt;</a:t>
            </a:r>
            <a:r>
              <a:rPr lang="is-IS" sz="2400" dirty="0">
                <a:latin typeface="Courier New" charset="0"/>
                <a:cs typeface="Arial" charset="0"/>
              </a:rPr>
              <a:t>&gt;&gt; sum = 0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is-IS" sz="2400" dirty="0" smtClean="0">
                <a:latin typeface="Courier New" charset="0"/>
                <a:cs typeface="Arial" charset="0"/>
              </a:rPr>
              <a:t>	&gt;</a:t>
            </a:r>
            <a:r>
              <a:rPr lang="is-IS" sz="2400" dirty="0">
                <a:latin typeface="Courier New" charset="0"/>
                <a:cs typeface="Arial" charset="0"/>
              </a:rPr>
              <a:t>&gt;&gt; for x in my_list: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is-IS" sz="2400" dirty="0">
                <a:latin typeface="Courier New" charset="0"/>
                <a:cs typeface="Arial" charset="0"/>
              </a:rPr>
              <a:t>	</a:t>
            </a:r>
            <a:r>
              <a:rPr lang="is-IS" sz="2400" dirty="0" smtClean="0">
                <a:latin typeface="Courier New" charset="0"/>
                <a:cs typeface="Arial" charset="0"/>
              </a:rPr>
              <a:t>			 sum </a:t>
            </a:r>
            <a:r>
              <a:rPr lang="is-IS" sz="2400" dirty="0">
                <a:latin typeface="Courier New" charset="0"/>
                <a:cs typeface="Arial" charset="0"/>
              </a:rPr>
              <a:t>= sum + x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is-IS" sz="2400" dirty="0" smtClean="0">
                <a:latin typeface="Courier New" charset="0"/>
                <a:cs typeface="Arial" charset="0"/>
              </a:rPr>
              <a:t>	&gt;</a:t>
            </a:r>
            <a:r>
              <a:rPr lang="is-IS" sz="2400" dirty="0">
                <a:latin typeface="Courier New" charset="0"/>
                <a:cs typeface="Arial" charset="0"/>
              </a:rPr>
              <a:t>&gt;&gt; sum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is-IS" sz="2400" dirty="0" smtClean="0">
                <a:latin typeface="Courier New" charset="0"/>
                <a:cs typeface="Arial" charset="0"/>
              </a:rPr>
              <a:t>	15</a:t>
            </a:r>
          </a:p>
          <a:p>
            <a:pPr eaLnBrk="1" hangingPunct="1">
              <a:lnSpc>
                <a:spcPct val="90000"/>
              </a:lnSpc>
            </a:pPr>
            <a:r>
              <a:rPr lang="is-IS" dirty="0" smtClean="0">
                <a:latin typeface="Tahoma"/>
                <a:cs typeface="Tahoma"/>
              </a:rPr>
              <a:t>Just as with a while loop the body of the loop can contain more than one line and is indicated by using indentation.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F0B4887-57F2-FE41-BD1F-9B8264504BA6}" type="slidenum">
              <a:rPr lang="en-US" sz="1400" i="0">
                <a:latin typeface="Tahoma" charset="0"/>
              </a:rPr>
              <a:pPr eaLnBrk="1" hangingPunct="1"/>
              <a:t>8</a:t>
            </a:fld>
            <a:endParaRPr lang="en-US" sz="1400" i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38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37" name="Group 3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022127291"/>
              </p:ext>
            </p:extLst>
          </p:nvPr>
        </p:nvGraphicFramePr>
        <p:xfrm>
          <a:off x="533400" y="2209800"/>
          <a:ext cx="8421688" cy="3593496"/>
        </p:xfrm>
        <a:graphic>
          <a:graphicData uri="http://schemas.openxmlformats.org/drawingml/2006/table">
            <a:tbl>
              <a:tblPr/>
              <a:tblGrid>
                <a:gridCol w="3837578"/>
                <a:gridCol w="4584110"/>
              </a:tblGrid>
              <a:tr h="5989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Operator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Meaning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&lt;list&gt;[]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Indexing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len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(&lt;list&gt;)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Length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for &lt;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var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&gt; in &lt;list&gt;: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Iteration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&lt;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expr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&gt; in &lt;list&gt;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Membership (Boolean)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&lt;list&gt;.append(x)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Add element x to end of list.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CF159C2-7BE3-E445-A918-0173CD4ED05B}" type="slidenum">
              <a:rPr lang="en-US" sz="1400" i="0">
                <a:latin typeface="Tahoma" charset="0"/>
              </a:rPr>
              <a:pPr eaLnBrk="1" hangingPunct="1"/>
              <a:t>9</a:t>
            </a:fld>
            <a:endParaRPr lang="en-US" sz="1400" i="0">
              <a:latin typeface="Tahoma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05080" y="108428"/>
            <a:ext cx="6781719" cy="898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0" dirty="0" smtClean="0">
                <a:latin typeface="Tahoma" charset="0"/>
                <a:cs typeface="Arial" charset="0"/>
              </a:rPr>
              <a:t>List Operations</a:t>
            </a:r>
            <a:endParaRPr lang="en-US" i="0" dirty="0">
              <a:latin typeface="Tahoma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143000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>
                <a:cs typeface="Arial" charset="0"/>
              </a:rPr>
              <a:t>Python </a:t>
            </a:r>
            <a:r>
              <a:rPr lang="en-US" sz="2800" dirty="0" smtClean="0">
                <a:cs typeface="Arial" charset="0"/>
              </a:rPr>
              <a:t>has many operations that can be performed on lists. These are just a few.</a:t>
            </a:r>
          </a:p>
        </p:txBody>
      </p:sp>
    </p:spTree>
    <p:extLst>
      <p:ext uri="{BB962C8B-B14F-4D97-AF65-F5344CB8AC3E}">
        <p14:creationId xmlns:p14="http://schemas.microsoft.com/office/powerpoint/2010/main" val="281732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Python.thmx</Template>
  <TotalTime>21858</TotalTime>
  <Words>1671</Words>
  <Application>Microsoft Macintosh PowerPoint</Application>
  <PresentationFormat>On-screen Show (4:3)</PresentationFormat>
  <Paragraphs>266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Python</vt:lpstr>
      <vt:lpstr>Equation</vt:lpstr>
      <vt:lpstr>Python Programming</vt:lpstr>
      <vt:lpstr>Working with Data</vt:lpstr>
      <vt:lpstr>Lists</vt:lpstr>
      <vt:lpstr>Lists</vt:lpstr>
      <vt:lpstr>Creating Lists</vt:lpstr>
      <vt:lpstr>Accessing Entries</vt:lpstr>
      <vt:lpstr>List Operations</vt:lpstr>
      <vt:lpstr>List Operations</vt:lpstr>
      <vt:lpstr>PowerPoint Presentation</vt:lpstr>
      <vt:lpstr>PowerPoint Presentation</vt:lpstr>
      <vt:lpstr>Range</vt:lpstr>
      <vt:lpstr>Reading and Storing Temperatures</vt:lpstr>
      <vt:lpstr>Reading and Storing Temperatures</vt:lpstr>
      <vt:lpstr>Reading and Storing Temperatures</vt:lpstr>
      <vt:lpstr>Reading and Storing Temperatures</vt:lpstr>
      <vt:lpstr>Activity</vt:lpstr>
      <vt:lpstr>Sending Data to a File</vt:lpstr>
      <vt:lpstr>Writing to the File</vt:lpstr>
      <vt:lpstr>Writing Temperature to a File</vt:lpstr>
      <vt:lpstr>Reading the File</vt:lpstr>
      <vt:lpstr>File Methods</vt:lpstr>
      <vt:lpstr>File Processing</vt:lpstr>
      <vt:lpstr>Activity</vt:lpstr>
      <vt:lpstr>Graphing Data</vt:lpstr>
      <vt:lpstr>Graphing Data</vt:lpstr>
      <vt:lpstr>Formatting Graph</vt:lpstr>
      <vt:lpstr>Graphing a Sequence</vt:lpstr>
      <vt:lpstr>Reading and Graphing</vt:lpstr>
      <vt:lpstr>Activity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Terry Letsche</dc:creator>
  <cp:lastModifiedBy>Henry Suters</cp:lastModifiedBy>
  <cp:revision>75</cp:revision>
  <cp:lastPrinted>1601-01-01T00:00:00Z</cp:lastPrinted>
  <dcterms:created xsi:type="dcterms:W3CDTF">2004-01-07T18:09:35Z</dcterms:created>
  <dcterms:modified xsi:type="dcterms:W3CDTF">2016-06-05T19:48:36Z</dcterms:modified>
</cp:coreProperties>
</file>