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3" r:id="rId1"/>
  </p:sldMasterIdLst>
  <p:notesMasterIdLst>
    <p:notesMasterId r:id="rId24"/>
  </p:notesMasterIdLst>
  <p:handoutMasterIdLst>
    <p:handoutMasterId r:id="rId25"/>
  </p:handoutMasterIdLst>
  <p:sldIdLst>
    <p:sldId id="303" r:id="rId2"/>
    <p:sldId id="347" r:id="rId3"/>
    <p:sldId id="348" r:id="rId4"/>
    <p:sldId id="335" r:id="rId5"/>
    <p:sldId id="349" r:id="rId6"/>
    <p:sldId id="351" r:id="rId7"/>
    <p:sldId id="270" r:id="rId8"/>
    <p:sldId id="352" r:id="rId9"/>
    <p:sldId id="353" r:id="rId10"/>
    <p:sldId id="354" r:id="rId11"/>
    <p:sldId id="327" r:id="rId12"/>
    <p:sldId id="328" r:id="rId13"/>
    <p:sldId id="331" r:id="rId14"/>
    <p:sldId id="332" r:id="rId15"/>
    <p:sldId id="355" r:id="rId16"/>
    <p:sldId id="356" r:id="rId17"/>
    <p:sldId id="357" r:id="rId18"/>
    <p:sldId id="358" r:id="rId19"/>
    <p:sldId id="359" r:id="rId20"/>
    <p:sldId id="360" r:id="rId21"/>
    <p:sldId id="361" r:id="rId22"/>
    <p:sldId id="362" r:id="rId23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3" d="100"/>
          <a:sy n="33" d="100"/>
        </p:scale>
        <p:origin x="-1112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5" Type="http://schemas.openxmlformats.org/officeDocument/2006/relationships/handoutMaster" Target="handoutMasters/handoutMaster1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Tahoma" pitchFamily="32" charset="0"/>
                <a:ea typeface="+mn-ea"/>
                <a:cs typeface="Times New Roman" pitchFamily="1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Tahoma" pitchFamily="32" charset="0"/>
                <a:ea typeface="+mn-ea"/>
                <a:cs typeface="Times New Roman" pitchFamily="1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16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Tahoma" pitchFamily="32" charset="0"/>
                <a:ea typeface="+mn-ea"/>
                <a:cs typeface="Times New Roman" pitchFamily="16" charset="0"/>
              </a:defRPr>
            </a:lvl1pPr>
          </a:lstStyle>
          <a:p>
            <a:pPr>
              <a:defRPr/>
            </a:pPr>
            <a:r>
              <a:rPr lang="en-US"/>
              <a:t>Python Programming, 1/e</a:t>
            </a:r>
          </a:p>
        </p:txBody>
      </p:sp>
      <p:sp>
        <p:nvSpPr>
          <p:cNvPr id="1116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cs typeface="Times New Roman" charset="0"/>
              </a:defRPr>
            </a:lvl1pPr>
          </a:lstStyle>
          <a:p>
            <a:pPr>
              <a:defRPr/>
            </a:pPr>
            <a:fld id="{EEB27215-0C95-2E49-A6A1-30032B2333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8305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Tahoma" pitchFamily="32" charset="0"/>
                <a:ea typeface="+mn-ea"/>
                <a:cs typeface="Times New Roman" pitchFamily="1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Tahoma" pitchFamily="32" charset="0"/>
                <a:ea typeface="+mn-ea"/>
                <a:cs typeface="Times New Roman" pitchFamily="1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095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725" y="4560888"/>
            <a:ext cx="5365750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095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Tahoma" pitchFamily="32" charset="0"/>
                <a:ea typeface="+mn-ea"/>
                <a:cs typeface="Times New Roman" pitchFamily="16" charset="0"/>
              </a:defRPr>
            </a:lvl1pPr>
          </a:lstStyle>
          <a:p>
            <a:pPr>
              <a:defRPr/>
            </a:pPr>
            <a:r>
              <a:rPr lang="en-US"/>
              <a:t>Python Programming, 1/e</a:t>
            </a:r>
          </a:p>
        </p:txBody>
      </p:sp>
      <p:sp>
        <p:nvSpPr>
          <p:cNvPr id="1095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cs typeface="Times New Roman" charset="0"/>
              </a:defRPr>
            </a:lvl1pPr>
          </a:lstStyle>
          <a:p>
            <a:pPr>
              <a:defRPr/>
            </a:pPr>
            <a:fld id="{704C25D7-9FFE-A44C-85E4-F7381CFF86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357237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0"/>
        <a:cs typeface="Times New Roman" pitchFamily="16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Times New Roman" charset="0"/>
        <a:cs typeface="Times New Roman" pitchFamily="16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Times New Roman" charset="0"/>
        <a:cs typeface="Times New Roman" pitchFamily="16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Times New Roman" charset="0"/>
        <a:cs typeface="Times New Roman" pitchFamily="16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Times New Roman" charset="0"/>
        <a:cs typeface="Times New Roman" pitchFamily="16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Times New Roman" charset="0"/>
              </a:defRPr>
            </a:lvl1pPr>
            <a:lvl2pPr marL="742950" indent="-285750" defTabSz="966788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2pPr>
            <a:lvl3pPr marL="1143000" indent="-228600" defTabSz="966788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3pPr>
            <a:lvl4pPr marL="1600200" indent="-228600" defTabSz="966788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4pPr>
            <a:lvl5pPr marL="2057400" indent="-228600" defTabSz="966788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9pPr>
          </a:lstStyle>
          <a:p>
            <a:pPr eaLnBrk="1" hangingPunct="1"/>
            <a:r>
              <a:rPr lang="en-US" sz="1300"/>
              <a:t>Python Programming, 1/e</a:t>
            </a:r>
          </a:p>
        </p:txBody>
      </p:sp>
      <p:sp>
        <p:nvSpPr>
          <p:cNvPr id="8909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Times New Roman" charset="0"/>
              </a:defRPr>
            </a:lvl1pPr>
            <a:lvl2pPr marL="742950" indent="-285750" defTabSz="966788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2pPr>
            <a:lvl3pPr marL="1143000" indent="-228600" defTabSz="966788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3pPr>
            <a:lvl4pPr marL="1600200" indent="-228600" defTabSz="966788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4pPr>
            <a:lvl5pPr marL="2057400" indent="-228600" defTabSz="966788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9pPr>
          </a:lstStyle>
          <a:p>
            <a:pPr eaLnBrk="1" hangingPunct="1"/>
            <a:fld id="{324589E6-C872-2248-BE66-DA36C30AE56A}" type="slidenum">
              <a:rPr lang="en-US" sz="1300"/>
              <a:pPr eaLnBrk="1" hangingPunct="1"/>
              <a:t>2</a:t>
            </a:fld>
            <a:endParaRPr lang="en-US" sz="1300"/>
          </a:p>
        </p:txBody>
      </p:sp>
      <p:sp>
        <p:nvSpPr>
          <p:cNvPr id="8909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  <a:cs typeface="Times New Roman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75073" y="225210"/>
            <a:ext cx="5011727" cy="23460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43126" y="3886200"/>
            <a:ext cx="695432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Python Programming, 2/e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7DF290-0C31-E94E-A056-7C80F1137B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3621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Python Programming, 2/e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135946-BB39-2B49-ABF1-0672750E53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9457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Python Programming, 2/e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C1BC4F-8C0F-5946-A939-0955B8BA8B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88995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Python Programming, 2/e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147ECC-6FFB-5547-BDBF-6CFFDC208D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41415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Python Programming, 2/e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46BC8D-6010-DD48-906C-2FD1701D12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0468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Python Programming, 2/e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2A3BA8-6B7E-C842-8E7F-3CD8B23660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1179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Python Programming, 2/e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7BEAA1-FCDD-D243-BA9C-8B7E19AA5D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6670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Python Programming, 2/e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00D0E-25F9-8D41-ABA0-679ADD6DE8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1069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Python Programming, 2/e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4777FD-372A-4845-8631-442E0150B5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3683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Python Programming, 2/e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F8A6B9-1B89-BF46-AF04-50BAEABF4C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9017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Python Programming, 2/e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9637BC-FE52-254F-BFEB-6A147FC5A1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724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905000" y="107950"/>
            <a:ext cx="6781800" cy="89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cs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cs typeface="Times New Roman" charset="0"/>
              </a:defRPr>
            </a:lvl1pPr>
          </a:lstStyle>
          <a:p>
            <a:pPr>
              <a:defRPr/>
            </a:pPr>
            <a:r>
              <a:rPr lang="en-US"/>
              <a:t>Python Programming, 2/e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cs typeface="Times New Roman" charset="0"/>
              </a:defRPr>
            </a:lvl1pPr>
          </a:lstStyle>
          <a:p>
            <a:pPr>
              <a:defRPr/>
            </a:pPr>
            <a:fld id="{E07EC78E-5572-8649-BE15-77998A52A6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</p:sldLayoutIdLst>
  <p:hf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675063" y="225425"/>
            <a:ext cx="5011737" cy="234632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latin typeface="Tahoma" charset="0"/>
                <a:ea typeface="+mj-ea"/>
                <a:cs typeface="Times New Roman" charset="0"/>
              </a:rPr>
              <a:t>Python </a:t>
            </a:r>
            <a:r>
              <a:rPr lang="en-US" dirty="0" smtClean="0">
                <a:latin typeface="Tahoma" charset="0"/>
                <a:ea typeface="+mj-ea"/>
                <a:cs typeface="Times New Roman" charset="0"/>
              </a:rPr>
              <a:t>Programming</a:t>
            </a:r>
            <a:endParaRPr lang="en-US" dirty="0">
              <a:latin typeface="Tahoma" charset="0"/>
              <a:ea typeface="+mj-ea"/>
              <a:cs typeface="Times New Roman" charset="0"/>
            </a:endParaRPr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43088" y="3886200"/>
            <a:ext cx="5395912" cy="17526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" charset="0"/>
              <a:buNone/>
              <a:defRPr/>
            </a:pPr>
            <a:r>
              <a:rPr lang="en-US" dirty="0" smtClean="0">
                <a:latin typeface="Tahoma" charset="0"/>
                <a:ea typeface="+mn-ea"/>
                <a:cs typeface="Times New Roman" charset="0"/>
              </a:rPr>
              <a:t>Module </a:t>
            </a:r>
            <a:r>
              <a:rPr lang="en-US" dirty="0">
                <a:latin typeface="Tahoma" charset="0"/>
                <a:ea typeface="+mn-ea"/>
                <a:cs typeface="Times New Roman" charset="0"/>
              </a:rPr>
              <a:t>6</a:t>
            </a:r>
            <a:endParaRPr lang="en-US" dirty="0" smtClean="0">
              <a:latin typeface="Tahoma" charset="0"/>
              <a:ea typeface="+mn-ea"/>
              <a:cs typeface="Times New Roman" charset="0"/>
            </a:endParaRPr>
          </a:p>
          <a:p>
            <a:pPr eaLnBrk="1" fontAlgn="auto" hangingPunct="1">
              <a:spcAft>
                <a:spcPts val="0"/>
              </a:spcAft>
              <a:buFont typeface="Wingdings" charset="0"/>
              <a:buNone/>
              <a:defRPr/>
            </a:pPr>
            <a:r>
              <a:rPr lang="en-US" dirty="0" smtClean="0">
                <a:latin typeface="Tahoma" charset="0"/>
                <a:ea typeface="+mn-ea"/>
                <a:cs typeface="Times New Roman" charset="0"/>
              </a:rPr>
              <a:t>Making Decisions</a:t>
            </a:r>
            <a:endParaRPr lang="en-US" dirty="0">
              <a:latin typeface="Tahoma" charset="0"/>
              <a:ea typeface="+mn-ea"/>
              <a:cs typeface="Times New Roman" charset="0"/>
            </a:endParaRPr>
          </a:p>
        </p:txBody>
      </p:sp>
      <p:sp>
        <p:nvSpPr>
          <p:cNvPr id="15363" name="Rectangle 15"/>
          <p:cNvSpPr>
            <a:spLocks noGrp="1" noChangeArrowheads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>
                <a:solidFill>
                  <a:schemeClr val="bg2"/>
                </a:solidFill>
              </a:rPr>
              <a:t>Python Programming, 2/e</a:t>
            </a:r>
          </a:p>
        </p:txBody>
      </p:sp>
      <p:sp>
        <p:nvSpPr>
          <p:cNvPr id="15364" name="Rectangle 16"/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42617050-6E0E-D845-AB14-766B72221E50}" type="slidenum">
              <a:rPr lang="en-US" sz="1400">
                <a:solidFill>
                  <a:schemeClr val="bg2"/>
                </a:solidFill>
              </a:rPr>
              <a:pPr eaLnBrk="1" hangingPunct="1"/>
              <a:t>1</a:t>
            </a:fld>
            <a:endParaRPr lang="en-US" sz="140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sz="3600" dirty="0" smtClean="0">
                <a:latin typeface="Tahoma" charset="0"/>
                <a:cs typeface="Times New Roman" charset="0"/>
              </a:rPr>
              <a:t>Python If Statement</a:t>
            </a:r>
            <a:endParaRPr lang="en-US" sz="3600" dirty="0">
              <a:latin typeface="Tahoma" charset="0"/>
              <a:cs typeface="Times New Roman" charset="0"/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en-US" dirty="0">
                <a:latin typeface="Tahoma" charset="0"/>
                <a:cs typeface="Times New Roman" charset="0"/>
              </a:rPr>
              <a:t>The semantics of the </a:t>
            </a:r>
            <a:r>
              <a:rPr lang="en-US" dirty="0">
                <a:latin typeface="Courier New" charset="0"/>
                <a:cs typeface="Times New Roman" charset="0"/>
              </a:rPr>
              <a:t>if</a:t>
            </a:r>
            <a:r>
              <a:rPr lang="en-US" dirty="0">
                <a:latin typeface="Tahoma" charset="0"/>
                <a:cs typeface="Times New Roman" charset="0"/>
              </a:rPr>
              <a:t> should be clear.</a:t>
            </a:r>
          </a:p>
          <a:p>
            <a:pPr lvl="1" eaLnBrk="1" hangingPunct="1"/>
            <a:r>
              <a:rPr lang="en-US" dirty="0">
                <a:latin typeface="Tahoma" charset="0"/>
                <a:cs typeface="Times New Roman" charset="0"/>
              </a:rPr>
              <a:t>First, the condition in the heading is evaluated.</a:t>
            </a:r>
          </a:p>
          <a:p>
            <a:pPr lvl="1" eaLnBrk="1" hangingPunct="1"/>
            <a:r>
              <a:rPr lang="en-US" dirty="0">
                <a:latin typeface="Tahoma" charset="0"/>
                <a:cs typeface="Times New Roman" charset="0"/>
              </a:rPr>
              <a:t>If the condition is true, the sequence of statements in the body is executed, and then control passes to the next statement in the program.</a:t>
            </a:r>
          </a:p>
          <a:p>
            <a:pPr lvl="1" eaLnBrk="1" hangingPunct="1"/>
            <a:r>
              <a:rPr lang="en-US" dirty="0">
                <a:latin typeface="Tahoma" charset="0"/>
                <a:cs typeface="Times New Roman" charset="0"/>
              </a:rPr>
              <a:t>If the condition is false, the statements in the body are skipped, and control passes to the next statement in the program.</a:t>
            </a:r>
          </a:p>
        </p:txBody>
      </p:sp>
      <p:sp>
        <p:nvSpPr>
          <p:cNvPr id="16386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9pPr>
          </a:lstStyle>
          <a:p>
            <a:pPr eaLnBrk="1" hangingPunct="1"/>
            <a:r>
              <a:rPr lang="en-US" sz="1400"/>
              <a:t>Python Programming, 2/e</a:t>
            </a:r>
          </a:p>
        </p:txBody>
      </p:sp>
      <p:sp>
        <p:nvSpPr>
          <p:cNvPr id="1638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9pPr>
          </a:lstStyle>
          <a:p>
            <a:pPr eaLnBrk="1" hangingPunct="1"/>
            <a:fld id="{AFFC8594-199D-D544-BD4E-5C65CE8B9CF2}" type="slidenum">
              <a:rPr lang="en-US" sz="1400"/>
              <a:pPr eaLnBrk="1" hangingPunct="1"/>
              <a:t>10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18315417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 bldLvl="2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Tahoma" charset="0"/>
                <a:cs typeface="Arial" charset="0"/>
              </a:rPr>
              <a:t>Nesting</a:t>
            </a:r>
            <a:endParaRPr lang="en-US" dirty="0">
              <a:latin typeface="Tahoma" charset="0"/>
              <a:cs typeface="Arial" charset="0"/>
            </a:endParaRPr>
          </a:p>
        </p:txBody>
      </p:sp>
      <p:sp>
        <p:nvSpPr>
          <p:cNvPr id="3078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Tahoma" charset="0"/>
                <a:cs typeface="Arial" charset="0"/>
              </a:rPr>
              <a:t>Notice that the </a:t>
            </a:r>
            <a:r>
              <a:rPr lang="en-US" dirty="0" smtClean="0">
                <a:latin typeface="Courier New"/>
                <a:cs typeface="Courier New"/>
              </a:rPr>
              <a:t>if</a:t>
            </a:r>
            <a:r>
              <a:rPr lang="en-US" dirty="0" smtClean="0">
                <a:latin typeface="Tahoma" charset="0"/>
                <a:cs typeface="Arial" charset="0"/>
              </a:rPr>
              <a:t> statements are located inside a </a:t>
            </a:r>
            <a:r>
              <a:rPr lang="en-US" dirty="0" smtClean="0">
                <a:latin typeface="Courier New"/>
                <a:cs typeface="Courier New"/>
              </a:rPr>
              <a:t>for</a:t>
            </a:r>
            <a:r>
              <a:rPr lang="en-US" dirty="0" smtClean="0">
                <a:latin typeface="Tahoma" charset="0"/>
                <a:cs typeface="Arial" charset="0"/>
              </a:rPr>
              <a:t> loop.</a:t>
            </a:r>
          </a:p>
          <a:p>
            <a:pPr eaLnBrk="1" hangingPunct="1"/>
            <a:r>
              <a:rPr lang="en-US" dirty="0" smtClean="0">
                <a:latin typeface="Tahoma" charset="0"/>
                <a:cs typeface="Arial" charset="0"/>
              </a:rPr>
              <a:t>Their conditions will be tested once each time the loop executes.</a:t>
            </a:r>
          </a:p>
          <a:p>
            <a:pPr eaLnBrk="1" hangingPunct="1"/>
            <a:r>
              <a:rPr lang="en-US" dirty="0" smtClean="0">
                <a:latin typeface="Tahoma" charset="0"/>
                <a:cs typeface="Arial" charset="0"/>
              </a:rPr>
              <a:t>This is an example of nesting control structures.</a:t>
            </a:r>
          </a:p>
          <a:p>
            <a:pPr eaLnBrk="1" hangingPunct="1"/>
            <a:r>
              <a:rPr lang="en-US" dirty="0" smtClean="0">
                <a:latin typeface="Tahoma" charset="0"/>
                <a:cs typeface="Arial" charset="0"/>
              </a:rPr>
              <a:t>All control structures can be nested as necessary to do complicated jobs.</a:t>
            </a:r>
            <a:endParaRPr lang="en-US" dirty="0">
              <a:latin typeface="Tahoma" charset="0"/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Python Programming, 2/e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3200" i="1">
                <a:solidFill>
                  <a:schemeClr val="tx1"/>
                </a:solidFill>
                <a:latin typeface="Courier New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3200" i="1">
                <a:solidFill>
                  <a:schemeClr val="tx1"/>
                </a:solidFill>
                <a:latin typeface="Courier New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3200" i="1">
                <a:solidFill>
                  <a:schemeClr val="tx1"/>
                </a:solidFill>
                <a:latin typeface="Courier New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3200" i="1">
                <a:solidFill>
                  <a:schemeClr val="tx1"/>
                </a:solidFill>
                <a:latin typeface="Courier New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3200" i="1">
                <a:solidFill>
                  <a:schemeClr val="tx1"/>
                </a:solidFill>
                <a:latin typeface="Courier New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Courier New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Courier New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Courier New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Courier New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A52A342A-E445-D14D-91EE-0F051E7BC992}" type="slidenum">
              <a:rPr lang="en-US" sz="1400" i="0">
                <a:latin typeface="Tahoma" charset="0"/>
              </a:rPr>
              <a:pPr eaLnBrk="1" hangingPunct="1"/>
              <a:t>11</a:t>
            </a:fld>
            <a:endParaRPr lang="en-US" sz="1400" i="0"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41790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Tahoma" charset="0"/>
                <a:cs typeface="Arial" charset="0"/>
              </a:rPr>
              <a:t>Activity</a:t>
            </a:r>
            <a:endParaRPr lang="en-US" dirty="0">
              <a:latin typeface="Tahoma" charset="0"/>
              <a:cs typeface="Arial" charset="0"/>
            </a:endParaRPr>
          </a:p>
        </p:txBody>
      </p:sp>
      <p:sp>
        <p:nvSpPr>
          <p:cNvPr id="17413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371600"/>
            <a:ext cx="82296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dirty="0" smtClean="0">
                <a:latin typeface="Tahoma" charset="0"/>
                <a:cs typeface="Arial" charset="0"/>
              </a:rPr>
              <a:t>Write a program that will control a robot that uses the </a:t>
            </a:r>
            <a:r>
              <a:rPr lang="en-US" sz="2800" dirty="0">
                <a:latin typeface="Tahoma" charset="0"/>
                <a:cs typeface="Arial" charset="0"/>
              </a:rPr>
              <a:t>U</a:t>
            </a:r>
            <a:r>
              <a:rPr lang="en-US" sz="2800" dirty="0" smtClean="0">
                <a:latin typeface="Tahoma" charset="0"/>
                <a:cs typeface="Arial" charset="0"/>
              </a:rPr>
              <a:t>ltrasonic Sensor. The robot wants to drive forward but not through an obstruction.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>
                <a:latin typeface="Tahoma" charset="0"/>
                <a:cs typeface="Arial" charset="0"/>
              </a:rPr>
              <a:t>If the robot is within 10 cm of an obstruction, have the robot turn 90 degrees to the right.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>
                <a:latin typeface="Tahoma" charset="0"/>
                <a:cs typeface="Arial" charset="0"/>
              </a:rPr>
              <a:t>Next, have the robot drive forward until it is within 10 cm of a new obstruction.</a:t>
            </a:r>
            <a:endParaRPr lang="en-US" sz="2400" dirty="0">
              <a:latin typeface="Tahoma" charset="0"/>
              <a:cs typeface="Arial" charset="0"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Python Programming, 2/e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3200" i="1">
                <a:solidFill>
                  <a:schemeClr val="tx1"/>
                </a:solidFill>
                <a:latin typeface="Courier New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3200" i="1">
                <a:solidFill>
                  <a:schemeClr val="tx1"/>
                </a:solidFill>
                <a:latin typeface="Courier New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3200" i="1">
                <a:solidFill>
                  <a:schemeClr val="tx1"/>
                </a:solidFill>
                <a:latin typeface="Courier New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3200" i="1">
                <a:solidFill>
                  <a:schemeClr val="tx1"/>
                </a:solidFill>
                <a:latin typeface="Courier New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3200" i="1">
                <a:solidFill>
                  <a:schemeClr val="tx1"/>
                </a:solidFill>
                <a:latin typeface="Courier New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Courier New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Courier New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Courier New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Courier New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9EA2AEF8-70ED-634C-948A-6D8CAD41FB09}" type="slidenum">
              <a:rPr lang="en-US" sz="1400" i="0">
                <a:latin typeface="Tahoma" charset="0"/>
              </a:rPr>
              <a:pPr eaLnBrk="1" hangingPunct="1"/>
              <a:t>12</a:t>
            </a:fld>
            <a:endParaRPr lang="en-US" sz="1400" i="0"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63454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4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4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4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4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Tahoma" charset="0"/>
                <a:cs typeface="Arial" charset="0"/>
              </a:rPr>
              <a:t>State Variables</a:t>
            </a:r>
            <a:endParaRPr lang="en-US" dirty="0">
              <a:latin typeface="Tahoma" charset="0"/>
              <a:cs typeface="Arial" charset="0"/>
            </a:endParaRPr>
          </a:p>
        </p:txBody>
      </p:sp>
      <p:sp>
        <p:nvSpPr>
          <p:cNvPr id="17413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371600"/>
            <a:ext cx="82296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>
                <a:latin typeface="Tahoma" charset="0"/>
                <a:cs typeface="Arial" charset="0"/>
              </a:rPr>
              <a:t>It is often helpful to have variables that keep track of one of the modes of our robot.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>
                <a:latin typeface="Tahoma" charset="0"/>
                <a:cs typeface="Arial" charset="0"/>
              </a:rPr>
              <a:t>An example would be the units to use when reporting a temperature.</a:t>
            </a:r>
          </a:p>
          <a:p>
            <a:pPr marL="457200" lvl="1" indent="0" eaLnBrk="1" hangingPunct="1">
              <a:buNone/>
            </a:pPr>
            <a:r>
              <a:rPr lang="en-US" dirty="0">
                <a:latin typeface="Courier New"/>
                <a:cs typeface="Courier New"/>
              </a:rPr>
              <a:t>temp = </a:t>
            </a:r>
            <a:r>
              <a:rPr lang="en-US" dirty="0" err="1">
                <a:latin typeface="Courier New"/>
                <a:cs typeface="Courier New"/>
              </a:rPr>
              <a:t>TemperatureSensor</a:t>
            </a:r>
            <a:r>
              <a:rPr lang="en-US" dirty="0">
                <a:latin typeface="Courier New"/>
                <a:cs typeface="Courier New"/>
              </a:rPr>
              <a:t>(‘in2’)</a:t>
            </a:r>
          </a:p>
          <a:p>
            <a:pPr marL="457200" lvl="1" indent="0" eaLnBrk="1" hangingPunct="1">
              <a:buNone/>
            </a:pPr>
            <a:r>
              <a:rPr lang="en-US" dirty="0" err="1">
                <a:latin typeface="Courier New"/>
                <a:cs typeface="Courier New"/>
              </a:rPr>
              <a:t>temp.mode</a:t>
            </a:r>
            <a:r>
              <a:rPr lang="en-US" dirty="0">
                <a:latin typeface="Courier New"/>
                <a:cs typeface="Courier New"/>
              </a:rPr>
              <a:t> = ‘TEMP-F’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>
                <a:latin typeface="Tahoma"/>
                <a:cs typeface="Tahoma"/>
              </a:rPr>
              <a:t>Here </a:t>
            </a:r>
            <a:r>
              <a:rPr lang="en-US" sz="2800" dirty="0" err="1" smtClean="0">
                <a:latin typeface="Courier New"/>
                <a:cs typeface="Courier New"/>
              </a:rPr>
              <a:t>temp.mode</a:t>
            </a:r>
            <a:r>
              <a:rPr lang="en-US" sz="2800" dirty="0" smtClean="0">
                <a:latin typeface="Tahoma"/>
                <a:cs typeface="Tahoma"/>
              </a:rPr>
              <a:t> is a state variable that keeps track of the appropriate units to use for this temperature sensor.</a:t>
            </a:r>
            <a:endParaRPr lang="en-US" sz="2800" dirty="0">
              <a:latin typeface="Tahoma"/>
              <a:cs typeface="Tahoma"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Python Programming, 2/e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3200" i="1">
                <a:solidFill>
                  <a:schemeClr val="tx1"/>
                </a:solidFill>
                <a:latin typeface="Courier New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3200" i="1">
                <a:solidFill>
                  <a:schemeClr val="tx1"/>
                </a:solidFill>
                <a:latin typeface="Courier New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3200" i="1">
                <a:solidFill>
                  <a:schemeClr val="tx1"/>
                </a:solidFill>
                <a:latin typeface="Courier New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3200" i="1">
                <a:solidFill>
                  <a:schemeClr val="tx1"/>
                </a:solidFill>
                <a:latin typeface="Courier New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3200" i="1">
                <a:solidFill>
                  <a:schemeClr val="tx1"/>
                </a:solidFill>
                <a:latin typeface="Courier New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Courier New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Courier New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Courier New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Courier New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9EA2AEF8-70ED-634C-948A-6D8CAD41FB09}" type="slidenum">
              <a:rPr lang="en-US" sz="1400" i="0">
                <a:latin typeface="Tahoma" charset="0"/>
              </a:rPr>
              <a:pPr eaLnBrk="1" hangingPunct="1"/>
              <a:t>13</a:t>
            </a:fld>
            <a:endParaRPr lang="en-US" sz="1400" i="0"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6493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4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4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4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4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4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4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Tahoma" charset="0"/>
                <a:cs typeface="Arial" charset="0"/>
              </a:rPr>
              <a:t>State Variables</a:t>
            </a:r>
            <a:endParaRPr lang="en-US" dirty="0">
              <a:latin typeface="Tahoma" charset="0"/>
              <a:cs typeface="Arial" charset="0"/>
            </a:endParaRPr>
          </a:p>
        </p:txBody>
      </p:sp>
      <p:sp>
        <p:nvSpPr>
          <p:cNvPr id="17413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371600"/>
            <a:ext cx="82296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dirty="0" smtClean="0">
                <a:latin typeface="Tahoma" charset="0"/>
                <a:cs typeface="Arial" charset="0"/>
              </a:rPr>
              <a:t>We can use </a:t>
            </a:r>
            <a:r>
              <a:rPr lang="en-US" sz="2800" dirty="0" smtClean="0">
                <a:latin typeface="Courier New"/>
                <a:cs typeface="Courier New"/>
              </a:rPr>
              <a:t>if</a:t>
            </a:r>
            <a:r>
              <a:rPr lang="en-US" sz="2800" dirty="0" smtClean="0">
                <a:latin typeface="Tahoma" charset="0"/>
                <a:cs typeface="Arial" charset="0"/>
              </a:rPr>
              <a:t> statements with state variables to determine the appropriate behavior of our robot.</a:t>
            </a: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en-US" sz="2800" dirty="0" smtClean="0">
                <a:latin typeface="Tahoma" charset="0"/>
                <a:cs typeface="Arial" charset="0"/>
              </a:rPr>
              <a:t>	</a:t>
            </a:r>
            <a:r>
              <a:rPr lang="en-US" sz="2000" dirty="0" smtClean="0">
                <a:latin typeface="Courier New"/>
                <a:cs typeface="Courier New"/>
              </a:rPr>
              <a:t>if </a:t>
            </a:r>
            <a:r>
              <a:rPr lang="en-US" sz="2000" dirty="0" err="1" smtClean="0">
                <a:latin typeface="Courier New"/>
                <a:cs typeface="Courier New"/>
              </a:rPr>
              <a:t>temp.mode</a:t>
            </a:r>
            <a:r>
              <a:rPr lang="en-US" sz="2000" dirty="0" smtClean="0">
                <a:latin typeface="Courier New"/>
                <a:cs typeface="Courier New"/>
              </a:rPr>
              <a:t> == ‘TEMP-F’:</a:t>
            </a: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en-US" sz="2000" dirty="0">
                <a:latin typeface="Courier New"/>
                <a:cs typeface="Courier New"/>
              </a:rPr>
              <a:t>	</a:t>
            </a:r>
            <a:r>
              <a:rPr lang="en-US" sz="2000" dirty="0" smtClean="0">
                <a:latin typeface="Courier New"/>
                <a:cs typeface="Courier New"/>
              </a:rPr>
              <a:t>	#return temperature in degrees Fahrenheit</a:t>
            </a: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en-US" sz="2000" dirty="0">
                <a:latin typeface="Courier New"/>
                <a:cs typeface="Courier New"/>
              </a:rPr>
              <a:t>	</a:t>
            </a:r>
            <a:r>
              <a:rPr lang="en-US" sz="2000" dirty="0" smtClean="0">
                <a:latin typeface="Courier New"/>
                <a:cs typeface="Courier New"/>
              </a:rPr>
              <a:t>if </a:t>
            </a:r>
            <a:r>
              <a:rPr lang="en-US" sz="2000" dirty="0" err="1" smtClean="0">
                <a:latin typeface="Courier New"/>
                <a:cs typeface="Courier New"/>
              </a:rPr>
              <a:t>temp.mode</a:t>
            </a:r>
            <a:r>
              <a:rPr lang="en-US" sz="2000" dirty="0" smtClean="0">
                <a:latin typeface="Courier New"/>
                <a:cs typeface="Courier New"/>
              </a:rPr>
              <a:t> == ‘TEMP-C’:</a:t>
            </a: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en-US" sz="2000" dirty="0">
                <a:latin typeface="Courier New"/>
                <a:cs typeface="Courier New"/>
              </a:rPr>
              <a:t>	</a:t>
            </a:r>
            <a:r>
              <a:rPr lang="en-US" sz="2000" dirty="0" smtClean="0">
                <a:latin typeface="Courier New"/>
                <a:cs typeface="Courier New"/>
              </a:rPr>
              <a:t>	#return temperature in degrees Celsius</a:t>
            </a: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en-US" sz="2000" dirty="0">
                <a:latin typeface="Courier New"/>
                <a:cs typeface="Courier New"/>
              </a:rPr>
              <a:t>	</a:t>
            </a:r>
            <a:r>
              <a:rPr lang="en-US" sz="2000" dirty="0" smtClean="0">
                <a:latin typeface="Courier New"/>
                <a:cs typeface="Courier New"/>
              </a:rPr>
              <a:t>if </a:t>
            </a:r>
            <a:r>
              <a:rPr lang="en-US" sz="2000" dirty="0" err="1" smtClean="0">
                <a:latin typeface="Courier New"/>
                <a:cs typeface="Courier New"/>
              </a:rPr>
              <a:t>temp.mode</a:t>
            </a:r>
            <a:r>
              <a:rPr lang="en-US" sz="2000" dirty="0" smtClean="0">
                <a:latin typeface="Courier New"/>
                <a:cs typeface="Courier New"/>
              </a:rPr>
              <a:t> == ‘TEMP-K’:</a:t>
            </a: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en-US" sz="2000" dirty="0">
                <a:latin typeface="Courier New"/>
                <a:cs typeface="Courier New"/>
              </a:rPr>
              <a:t>	</a:t>
            </a:r>
            <a:r>
              <a:rPr lang="en-US" sz="2000" dirty="0" smtClean="0">
                <a:latin typeface="Courier New"/>
                <a:cs typeface="Courier New"/>
              </a:rPr>
              <a:t>	#return temperature in degrees Kelvin</a:t>
            </a:r>
            <a:endParaRPr lang="is-IS" sz="2000" dirty="0" smtClean="0">
              <a:latin typeface="Courier New"/>
              <a:cs typeface="Courier New"/>
            </a:endParaRPr>
          </a:p>
          <a:p>
            <a:pPr eaLnBrk="1" hangingPunct="1">
              <a:lnSpc>
                <a:spcPct val="90000"/>
              </a:lnSpc>
            </a:pPr>
            <a:r>
              <a:rPr lang="is-IS" sz="2400" dirty="0" smtClean="0">
                <a:latin typeface="Tahoma" charset="0"/>
                <a:cs typeface="Arial" charset="0"/>
              </a:rPr>
              <a:t>You may also want a state variable to “remember” what your robot should be doing right now: searching for something, returning home, waiting for something to happen, etc.</a:t>
            </a:r>
            <a:endParaRPr lang="is-IS" sz="2400" dirty="0">
              <a:latin typeface="Tahoma" charset="0"/>
              <a:cs typeface="Arial" charset="0"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Python Programming, 2/e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3200" i="1">
                <a:solidFill>
                  <a:schemeClr val="tx1"/>
                </a:solidFill>
                <a:latin typeface="Courier New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3200" i="1">
                <a:solidFill>
                  <a:schemeClr val="tx1"/>
                </a:solidFill>
                <a:latin typeface="Courier New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3200" i="1">
                <a:solidFill>
                  <a:schemeClr val="tx1"/>
                </a:solidFill>
                <a:latin typeface="Courier New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3200" i="1">
                <a:solidFill>
                  <a:schemeClr val="tx1"/>
                </a:solidFill>
                <a:latin typeface="Courier New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3200" i="1">
                <a:solidFill>
                  <a:schemeClr val="tx1"/>
                </a:solidFill>
                <a:latin typeface="Courier New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Courier New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Courier New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Courier New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1"/>
                </a:solidFill>
                <a:latin typeface="Courier New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9EA2AEF8-70ED-634C-948A-6D8CAD41FB09}" type="slidenum">
              <a:rPr lang="en-US" sz="1400" i="0">
                <a:latin typeface="Tahoma" charset="0"/>
              </a:rPr>
              <a:pPr eaLnBrk="1" hangingPunct="1"/>
              <a:t>14</a:t>
            </a:fld>
            <a:endParaRPr lang="en-US" sz="1400" i="0"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11553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4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4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4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4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4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4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4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4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4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4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74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74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3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ahoma" charset="0"/>
                <a:cs typeface="Times New Roman" charset="0"/>
              </a:rPr>
              <a:t>Two-Way Decisions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Often we have two mutually exclusive options.</a:t>
            </a:r>
          </a:p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As an example a Touch Sensor is either pressed or it is not. </a:t>
            </a:r>
          </a:p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We could have the robot do one thing when the sensor is pressed and something else if it is not pressed.</a:t>
            </a:r>
          </a:p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We could use two </a:t>
            </a:r>
            <a:r>
              <a:rPr lang="en-US" dirty="0" smtClean="0">
                <a:latin typeface="Courier New"/>
                <a:cs typeface="Courier New"/>
              </a:rPr>
              <a:t>if</a:t>
            </a:r>
            <a:r>
              <a:rPr lang="en-US" dirty="0" smtClean="0">
                <a:latin typeface="Tahoma" charset="0"/>
                <a:cs typeface="Times New Roman" charset="0"/>
              </a:rPr>
              <a:t> statements but that would be sloppy.</a:t>
            </a:r>
            <a:endParaRPr lang="en-US" dirty="0">
              <a:latin typeface="Tahoma" charset="0"/>
              <a:cs typeface="Times New Roman" charset="0"/>
            </a:endParaRPr>
          </a:p>
        </p:txBody>
      </p:sp>
      <p:sp>
        <p:nvSpPr>
          <p:cNvPr id="34818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9pPr>
          </a:lstStyle>
          <a:p>
            <a:pPr eaLnBrk="1" hangingPunct="1"/>
            <a:r>
              <a:rPr lang="en-US" sz="1400"/>
              <a:t>Python Programming, 2/e</a:t>
            </a:r>
          </a:p>
        </p:txBody>
      </p:sp>
      <p:sp>
        <p:nvSpPr>
          <p:cNvPr id="3481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9pPr>
          </a:lstStyle>
          <a:p>
            <a:pPr eaLnBrk="1" hangingPunct="1"/>
            <a:fld id="{0FBD914B-CF6A-1749-B84A-E80A8DD07BBF}" type="slidenum">
              <a:rPr lang="en-US" sz="1400"/>
              <a:pPr eaLnBrk="1" hangingPunct="1"/>
              <a:t>15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37747733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3" grpId="0" build="p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ahoma" charset="0"/>
                <a:cs typeface="Times New Roman" charset="0"/>
              </a:rPr>
              <a:t>Two-Way Decisions</a:t>
            </a:r>
          </a:p>
        </p:txBody>
      </p:sp>
      <p:sp>
        <p:nvSpPr>
          <p:cNvPr id="37890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9pPr>
          </a:lstStyle>
          <a:p>
            <a:pPr eaLnBrk="1" hangingPunct="1"/>
            <a:r>
              <a:rPr lang="en-US" sz="1400"/>
              <a:t>Python Programming, 2/e</a:t>
            </a:r>
          </a:p>
        </p:txBody>
      </p:sp>
      <p:sp>
        <p:nvSpPr>
          <p:cNvPr id="3789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9pPr>
          </a:lstStyle>
          <a:p>
            <a:pPr eaLnBrk="1" hangingPunct="1"/>
            <a:fld id="{D8F71DA5-3FCF-E441-8BC4-057694EE3451}" type="slidenum">
              <a:rPr lang="en-US" sz="1400"/>
              <a:pPr eaLnBrk="1" hangingPunct="1"/>
              <a:t>16</a:t>
            </a:fld>
            <a:endParaRPr lang="en-US" sz="1400"/>
          </a:p>
        </p:txBody>
      </p:sp>
      <p:pic>
        <p:nvPicPr>
          <p:cNvPr id="37893" name="Picture 3" descr="C:\Documents and Settings\Terry\My Documents\Teaching\W04\CS 120\Textbook\Figures\twowaydecisio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219200"/>
            <a:ext cx="7943924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683012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ahoma" charset="0"/>
                <a:cs typeface="Times New Roman" charset="0"/>
              </a:rPr>
              <a:t>Two-Way Decisions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ahoma" charset="0"/>
                <a:cs typeface="Times New Roman" charset="0"/>
              </a:rPr>
              <a:t>In Python, a two-way decision can be implemented by attaching an </a:t>
            </a:r>
            <a:r>
              <a:rPr lang="en-US">
                <a:latin typeface="Courier New" charset="0"/>
                <a:cs typeface="Times New Roman" charset="0"/>
              </a:rPr>
              <a:t>else</a:t>
            </a:r>
            <a:r>
              <a:rPr lang="en-US">
                <a:latin typeface="Tahoma" charset="0"/>
                <a:cs typeface="Times New Roman" charset="0"/>
              </a:rPr>
              <a:t> clause onto an </a:t>
            </a:r>
            <a:r>
              <a:rPr lang="en-US">
                <a:latin typeface="Courier New" charset="0"/>
                <a:cs typeface="Times New Roman" charset="0"/>
              </a:rPr>
              <a:t>if</a:t>
            </a:r>
            <a:r>
              <a:rPr lang="en-US">
                <a:latin typeface="Tahoma" charset="0"/>
                <a:cs typeface="Times New Roman" charset="0"/>
              </a:rPr>
              <a:t> clause.</a:t>
            </a:r>
          </a:p>
          <a:p>
            <a:pPr eaLnBrk="1" hangingPunct="1"/>
            <a:r>
              <a:rPr lang="en-US">
                <a:latin typeface="Tahoma" charset="0"/>
                <a:cs typeface="Times New Roman" charset="0"/>
              </a:rPr>
              <a:t>This is called an </a:t>
            </a:r>
            <a:r>
              <a:rPr lang="en-US">
                <a:latin typeface="Courier New" charset="0"/>
                <a:cs typeface="Times New Roman" charset="0"/>
              </a:rPr>
              <a:t>if-else</a:t>
            </a:r>
            <a:r>
              <a:rPr lang="en-US">
                <a:latin typeface="Tahoma" charset="0"/>
                <a:cs typeface="Times New Roman" charset="0"/>
              </a:rPr>
              <a:t> statement:</a:t>
            </a:r>
            <a:br>
              <a:rPr lang="en-US">
                <a:latin typeface="Tahoma" charset="0"/>
                <a:cs typeface="Times New Roman" charset="0"/>
              </a:rPr>
            </a:br>
            <a:r>
              <a:rPr lang="en-US" sz="2400">
                <a:latin typeface="Courier New" charset="0"/>
                <a:cs typeface="Times New Roman" charset="0"/>
              </a:rPr>
              <a:t>if &lt;condition&gt;:</a:t>
            </a:r>
            <a:br>
              <a:rPr lang="en-US" sz="2400">
                <a:latin typeface="Courier New" charset="0"/>
                <a:cs typeface="Times New Roman" charset="0"/>
              </a:rPr>
            </a:br>
            <a:r>
              <a:rPr lang="en-US" sz="2400">
                <a:latin typeface="Courier New" charset="0"/>
                <a:cs typeface="Times New Roman" charset="0"/>
              </a:rPr>
              <a:t>    &lt;statements&gt;</a:t>
            </a:r>
            <a:br>
              <a:rPr lang="en-US" sz="2400">
                <a:latin typeface="Courier New" charset="0"/>
                <a:cs typeface="Times New Roman" charset="0"/>
              </a:rPr>
            </a:br>
            <a:r>
              <a:rPr lang="en-US" sz="2400">
                <a:latin typeface="Courier New" charset="0"/>
                <a:cs typeface="Times New Roman" charset="0"/>
              </a:rPr>
              <a:t>else:</a:t>
            </a:r>
            <a:br>
              <a:rPr lang="en-US" sz="2400">
                <a:latin typeface="Courier New" charset="0"/>
                <a:cs typeface="Times New Roman" charset="0"/>
              </a:rPr>
            </a:br>
            <a:r>
              <a:rPr lang="en-US" sz="2400">
                <a:latin typeface="Courier New" charset="0"/>
                <a:cs typeface="Times New Roman" charset="0"/>
              </a:rPr>
              <a:t>    &lt;statements&gt;</a:t>
            </a:r>
          </a:p>
        </p:txBody>
      </p:sp>
      <p:sp>
        <p:nvSpPr>
          <p:cNvPr id="38914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9pPr>
          </a:lstStyle>
          <a:p>
            <a:pPr eaLnBrk="1" hangingPunct="1"/>
            <a:r>
              <a:rPr lang="en-US" sz="1400"/>
              <a:t>Python Programming, 2/e</a:t>
            </a:r>
          </a:p>
        </p:txBody>
      </p:sp>
      <p:sp>
        <p:nvSpPr>
          <p:cNvPr id="3891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9pPr>
          </a:lstStyle>
          <a:p>
            <a:pPr eaLnBrk="1" hangingPunct="1"/>
            <a:fld id="{C5B43DE6-F67A-6F4A-A1EC-5F8298743F1F}" type="slidenum">
              <a:rPr lang="en-US" sz="1400"/>
              <a:pPr eaLnBrk="1" hangingPunct="1"/>
              <a:t>17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22676064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9" grpId="0" build="p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ahoma" charset="0"/>
                <a:cs typeface="Times New Roman" charset="0"/>
              </a:rPr>
              <a:t>Two-Way Decisions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800" dirty="0">
                <a:latin typeface="Tahoma" charset="0"/>
                <a:cs typeface="Times New Roman" charset="0"/>
              </a:rPr>
              <a:t>When </a:t>
            </a:r>
            <a:r>
              <a:rPr lang="en-US" sz="2800" dirty="0" smtClean="0">
                <a:latin typeface="Tahoma" charset="0"/>
                <a:cs typeface="Times New Roman" charset="0"/>
              </a:rPr>
              <a:t>Python </a:t>
            </a:r>
            <a:r>
              <a:rPr lang="en-US" sz="2800" dirty="0">
                <a:latin typeface="Tahoma" charset="0"/>
                <a:cs typeface="Times New Roman" charset="0"/>
              </a:rPr>
              <a:t>encounters this structure, it first evaluates the condition. If the condition is true, the statements under the </a:t>
            </a:r>
            <a:r>
              <a:rPr lang="en-US" sz="2800" dirty="0">
                <a:latin typeface="Courier New" charset="0"/>
                <a:cs typeface="Times New Roman" charset="0"/>
              </a:rPr>
              <a:t>if</a:t>
            </a:r>
            <a:r>
              <a:rPr lang="en-US" sz="2800" dirty="0">
                <a:latin typeface="Tahoma" charset="0"/>
                <a:cs typeface="Times New Roman" charset="0"/>
              </a:rPr>
              <a:t> are executed.</a:t>
            </a:r>
          </a:p>
          <a:p>
            <a:pPr eaLnBrk="1" hangingPunct="1"/>
            <a:r>
              <a:rPr lang="en-US" sz="2800" dirty="0">
                <a:latin typeface="Tahoma" charset="0"/>
                <a:cs typeface="Times New Roman" charset="0"/>
              </a:rPr>
              <a:t>If the condition is false, the statements under the </a:t>
            </a:r>
            <a:r>
              <a:rPr lang="en-US" sz="2800" dirty="0">
                <a:latin typeface="Courier New" charset="0"/>
                <a:cs typeface="Times New Roman" charset="0"/>
              </a:rPr>
              <a:t>else</a:t>
            </a:r>
            <a:r>
              <a:rPr lang="en-US" sz="2800" dirty="0">
                <a:latin typeface="Tahoma" charset="0"/>
                <a:cs typeface="Times New Roman" charset="0"/>
              </a:rPr>
              <a:t> are executed.</a:t>
            </a:r>
          </a:p>
          <a:p>
            <a:pPr eaLnBrk="1" hangingPunct="1"/>
            <a:r>
              <a:rPr lang="en-US" sz="2800" dirty="0">
                <a:latin typeface="Tahoma" charset="0"/>
                <a:cs typeface="Times New Roman" charset="0"/>
              </a:rPr>
              <a:t>T</a:t>
            </a:r>
            <a:r>
              <a:rPr lang="en-US" sz="2800" dirty="0" smtClean="0">
                <a:latin typeface="Tahoma" charset="0"/>
                <a:cs typeface="Times New Roman" charset="0"/>
              </a:rPr>
              <a:t>he program will pick up with the statements that follow </a:t>
            </a:r>
            <a:r>
              <a:rPr lang="en-US" sz="2800" dirty="0">
                <a:latin typeface="Tahoma" charset="0"/>
                <a:cs typeface="Times New Roman" charset="0"/>
              </a:rPr>
              <a:t>the </a:t>
            </a:r>
            <a:r>
              <a:rPr lang="en-US" sz="2800" dirty="0">
                <a:latin typeface="Courier New" charset="0"/>
                <a:cs typeface="Times New Roman" charset="0"/>
              </a:rPr>
              <a:t>if-else</a:t>
            </a:r>
            <a:r>
              <a:rPr lang="en-US" sz="2800" dirty="0">
                <a:latin typeface="Tahoma" charset="0"/>
                <a:cs typeface="Times New Roman" charset="0"/>
              </a:rPr>
              <a:t> </a:t>
            </a:r>
            <a:r>
              <a:rPr lang="en-US" sz="2800" dirty="0" smtClean="0">
                <a:latin typeface="Tahoma" charset="0"/>
                <a:cs typeface="Times New Roman" charset="0"/>
              </a:rPr>
              <a:t>after </a:t>
            </a:r>
            <a:r>
              <a:rPr lang="en-US" sz="2800" dirty="0">
                <a:latin typeface="Tahoma" charset="0"/>
                <a:cs typeface="Times New Roman" charset="0"/>
              </a:rPr>
              <a:t>either </a:t>
            </a:r>
            <a:r>
              <a:rPr lang="en-US" sz="2800" dirty="0" smtClean="0">
                <a:latin typeface="Tahoma" charset="0"/>
                <a:cs typeface="Times New Roman" charset="0"/>
              </a:rPr>
              <a:t>the statements in the </a:t>
            </a:r>
            <a:r>
              <a:rPr lang="en-US" sz="2800" dirty="0" smtClean="0">
                <a:latin typeface="Courier New"/>
                <a:cs typeface="Courier New"/>
              </a:rPr>
              <a:t>if</a:t>
            </a:r>
            <a:r>
              <a:rPr lang="en-US" sz="2800" dirty="0" smtClean="0">
                <a:latin typeface="Tahoma" charset="0"/>
                <a:cs typeface="Times New Roman" charset="0"/>
              </a:rPr>
              <a:t> or the </a:t>
            </a:r>
            <a:r>
              <a:rPr lang="en-US" sz="2800" dirty="0" smtClean="0">
                <a:latin typeface="Courier New"/>
                <a:cs typeface="Courier New"/>
              </a:rPr>
              <a:t>else</a:t>
            </a:r>
            <a:r>
              <a:rPr lang="en-US" sz="2800" dirty="0" smtClean="0">
                <a:latin typeface="Tahoma" charset="0"/>
                <a:cs typeface="Times New Roman" charset="0"/>
              </a:rPr>
              <a:t> are </a:t>
            </a:r>
            <a:r>
              <a:rPr lang="en-US" sz="2800" dirty="0">
                <a:latin typeface="Tahoma" charset="0"/>
                <a:cs typeface="Times New Roman" charset="0"/>
              </a:rPr>
              <a:t>executed.</a:t>
            </a:r>
          </a:p>
        </p:txBody>
      </p:sp>
      <p:sp>
        <p:nvSpPr>
          <p:cNvPr id="39938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9pPr>
          </a:lstStyle>
          <a:p>
            <a:pPr eaLnBrk="1" hangingPunct="1"/>
            <a:r>
              <a:rPr lang="en-US" sz="1400"/>
              <a:t>Python Programming, 2/e</a:t>
            </a:r>
          </a:p>
        </p:txBody>
      </p:sp>
      <p:sp>
        <p:nvSpPr>
          <p:cNvPr id="3993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9pPr>
          </a:lstStyle>
          <a:p>
            <a:pPr eaLnBrk="1" hangingPunct="1"/>
            <a:fld id="{0A0A7728-2F75-7C44-B3A8-96A535A9F9B3}" type="slidenum">
              <a:rPr lang="en-US" sz="1400"/>
              <a:pPr eaLnBrk="1" hangingPunct="1"/>
              <a:t>18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31534148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3" grpId="0" build="p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Right-on-Red Example</a:t>
            </a:r>
            <a:endParaRPr lang="en-US" dirty="0">
              <a:latin typeface="Tahoma" charset="0"/>
              <a:cs typeface="Times New Roman" charset="0"/>
            </a:endParaRPr>
          </a:p>
        </p:txBody>
      </p:sp>
      <p:sp>
        <p:nvSpPr>
          <p:cNvPr id="460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800" dirty="0" smtClean="0">
                <a:latin typeface="Tahoma" charset="0"/>
                <a:cs typeface="Times New Roman" charset="0"/>
              </a:rPr>
              <a:t>The following program uses the Touch Sensor and the Color Sensor.</a:t>
            </a:r>
          </a:p>
          <a:p>
            <a:pPr eaLnBrk="1" hangingPunct="1"/>
            <a:r>
              <a:rPr lang="en-US" sz="2800" dirty="0" smtClean="0">
                <a:latin typeface="Tahoma" charset="0"/>
                <a:cs typeface="Times New Roman" charset="0"/>
              </a:rPr>
              <a:t>The robot waits for the button on the Touch Sensor to be pressed.</a:t>
            </a:r>
          </a:p>
          <a:p>
            <a:pPr eaLnBrk="1" hangingPunct="1"/>
            <a:r>
              <a:rPr lang="en-US" sz="2800" dirty="0" smtClean="0">
                <a:latin typeface="Tahoma" charset="0"/>
                <a:cs typeface="Times New Roman" charset="0"/>
              </a:rPr>
              <a:t>Next the robot checks the color detected by the color sensor.</a:t>
            </a:r>
          </a:p>
          <a:p>
            <a:pPr lvl="1" eaLnBrk="1" hangingPunct="1"/>
            <a:r>
              <a:rPr lang="en-US" sz="2400" dirty="0" smtClean="0">
                <a:latin typeface="Tahoma" charset="0"/>
                <a:cs typeface="Times New Roman" charset="0"/>
              </a:rPr>
              <a:t>If the color sensor sees “red” then the robot spins to the right.</a:t>
            </a:r>
          </a:p>
          <a:p>
            <a:pPr lvl="1" eaLnBrk="1" hangingPunct="1"/>
            <a:r>
              <a:rPr lang="en-US" sz="2400" dirty="0" smtClean="0">
                <a:latin typeface="Tahoma" charset="0"/>
                <a:cs typeface="Times New Roman" charset="0"/>
              </a:rPr>
              <a:t>Otherwise the robot spins to the left.</a:t>
            </a:r>
          </a:p>
          <a:p>
            <a:pPr lvl="1" eaLnBrk="1" hangingPunct="1"/>
            <a:r>
              <a:rPr lang="en-US" sz="2400" dirty="0" smtClean="0">
                <a:latin typeface="Tahoma" charset="0"/>
                <a:cs typeface="Times New Roman" charset="0"/>
              </a:rPr>
              <a:t>You can use red Legos to test this.</a:t>
            </a:r>
            <a:endParaRPr lang="en-US" sz="2400" dirty="0">
              <a:latin typeface="Tahoma" charset="0"/>
              <a:cs typeface="Times New Roman" charset="0"/>
            </a:endParaRPr>
          </a:p>
        </p:txBody>
      </p:sp>
      <p:sp>
        <p:nvSpPr>
          <p:cNvPr id="39938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9pPr>
          </a:lstStyle>
          <a:p>
            <a:pPr eaLnBrk="1" hangingPunct="1"/>
            <a:r>
              <a:rPr lang="en-US" sz="1400"/>
              <a:t>Python Programming, 2/e</a:t>
            </a:r>
          </a:p>
        </p:txBody>
      </p:sp>
      <p:sp>
        <p:nvSpPr>
          <p:cNvPr id="3993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9pPr>
          </a:lstStyle>
          <a:p>
            <a:pPr eaLnBrk="1" hangingPunct="1"/>
            <a:fld id="{0A0A7728-2F75-7C44-B3A8-96A535A9F9B3}" type="slidenum">
              <a:rPr lang="en-US" sz="1400"/>
              <a:pPr eaLnBrk="1" hangingPunct="1"/>
              <a:t>19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37813884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6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6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60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60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60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60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3" grpId="0" uiExpand="1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ahoma" charset="0"/>
                <a:cs typeface="Times New Roman" charset="0"/>
              </a:rPr>
              <a:t>Simple Decisions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>
                <a:latin typeface="Tahoma" charset="0"/>
                <a:cs typeface="Times New Roman" charset="0"/>
              </a:rPr>
              <a:t>We have seen how we can use loops and a sensor to make a robot stop or start doing something.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>
                <a:latin typeface="Tahoma" charset="0"/>
                <a:cs typeface="Times New Roman" charset="0"/>
              </a:rPr>
              <a:t>In many cases we need to make a decision.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>
                <a:latin typeface="Tahoma" charset="0"/>
                <a:cs typeface="Times New Roman" charset="0"/>
              </a:rPr>
              <a:t>Do </a:t>
            </a:r>
            <a:r>
              <a:rPr lang="en-US" i="1" dirty="0" smtClean="0">
                <a:latin typeface="Tahoma" charset="0"/>
                <a:cs typeface="Times New Roman" charset="0"/>
              </a:rPr>
              <a:t>this</a:t>
            </a:r>
            <a:r>
              <a:rPr lang="en-US" dirty="0" smtClean="0">
                <a:latin typeface="Tahoma" charset="0"/>
                <a:cs typeface="Times New Roman" charset="0"/>
              </a:rPr>
              <a:t> if we see “red”.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>
                <a:latin typeface="Tahoma" charset="0"/>
                <a:cs typeface="Times New Roman" charset="0"/>
              </a:rPr>
              <a:t>Do </a:t>
            </a:r>
            <a:r>
              <a:rPr lang="en-US" i="1" dirty="0" smtClean="0">
                <a:latin typeface="Tahoma" charset="0"/>
                <a:cs typeface="Times New Roman" charset="0"/>
              </a:rPr>
              <a:t>that</a:t>
            </a:r>
            <a:r>
              <a:rPr lang="en-US" dirty="0" smtClean="0">
                <a:latin typeface="Tahoma" charset="0"/>
                <a:cs typeface="Times New Roman" charset="0"/>
              </a:rPr>
              <a:t> if we see “blue”.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>
                <a:latin typeface="Tahoma" charset="0"/>
                <a:cs typeface="Times New Roman" charset="0"/>
              </a:rPr>
              <a:t>Python provides an if-else structure that we can use to do this.</a:t>
            </a:r>
          </a:p>
          <a:p>
            <a:pPr eaLnBrk="1" hangingPunct="1">
              <a:lnSpc>
                <a:spcPct val="90000"/>
              </a:lnSpc>
            </a:pPr>
            <a:endParaRPr lang="en-US" dirty="0">
              <a:latin typeface="Tahoma" charset="0"/>
              <a:cs typeface="Times New Roman" charset="0"/>
            </a:endParaRPr>
          </a:p>
        </p:txBody>
      </p:sp>
      <p:sp>
        <p:nvSpPr>
          <p:cNvPr id="7170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9pPr>
          </a:lstStyle>
          <a:p>
            <a:pPr eaLnBrk="1" hangingPunct="1"/>
            <a:r>
              <a:rPr lang="en-US" sz="1400"/>
              <a:t>Python Programming, 2/e</a:t>
            </a:r>
          </a:p>
        </p:txBody>
      </p:sp>
      <p:sp>
        <p:nvSpPr>
          <p:cNvPr id="717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9pPr>
          </a:lstStyle>
          <a:p>
            <a:pPr eaLnBrk="1" hangingPunct="1"/>
            <a:fld id="{FB2A1986-4FD0-784A-B178-248F8A540733}" type="slidenum">
              <a:rPr lang="en-US" sz="1400"/>
              <a:pPr eaLnBrk="1" hangingPunct="1"/>
              <a:t>2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30264640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uiExpand="1" build="p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Right-on-Red Example</a:t>
            </a:r>
            <a:endParaRPr lang="en-US" dirty="0">
              <a:latin typeface="Tahoma" charset="0"/>
              <a:cs typeface="Times New Roman" charset="0"/>
            </a:endParaRPr>
          </a:p>
        </p:txBody>
      </p:sp>
      <p:sp>
        <p:nvSpPr>
          <p:cNvPr id="460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None/>
            </a:pPr>
            <a:r>
              <a:rPr lang="en-US" sz="2000" dirty="0">
                <a:latin typeface="Courier New"/>
                <a:cs typeface="Courier New"/>
              </a:rPr>
              <a:t>from ev3 import *</a:t>
            </a:r>
          </a:p>
          <a:p>
            <a:pPr marL="0" indent="0" eaLnBrk="1" hangingPunct="1">
              <a:buNone/>
            </a:pPr>
            <a:r>
              <a:rPr lang="en-US" sz="2000" dirty="0">
                <a:latin typeface="Courier New"/>
                <a:cs typeface="Courier New"/>
              </a:rPr>
              <a:t>from time import sleep</a:t>
            </a:r>
          </a:p>
          <a:p>
            <a:pPr marL="0" indent="0" eaLnBrk="1" hangingPunct="1">
              <a:buNone/>
            </a:pPr>
            <a:r>
              <a:rPr lang="en-US" sz="2000" dirty="0" err="1">
                <a:latin typeface="Courier New"/>
                <a:cs typeface="Courier New"/>
              </a:rPr>
              <a:t>motorL</a:t>
            </a:r>
            <a:r>
              <a:rPr lang="en-US" sz="2000" dirty="0">
                <a:latin typeface="Courier New"/>
                <a:cs typeface="Courier New"/>
              </a:rPr>
              <a:t> = </a:t>
            </a:r>
            <a:r>
              <a:rPr lang="en-US" sz="2000" dirty="0" err="1">
                <a:latin typeface="Courier New"/>
                <a:cs typeface="Courier New"/>
              </a:rPr>
              <a:t>LargeMotor</a:t>
            </a:r>
            <a:r>
              <a:rPr lang="en-US" sz="2000" dirty="0">
                <a:latin typeface="Courier New"/>
                <a:cs typeface="Courier New"/>
              </a:rPr>
              <a:t>('</a:t>
            </a:r>
            <a:r>
              <a:rPr lang="en-US" sz="2000" dirty="0" err="1">
                <a:latin typeface="Courier New"/>
                <a:cs typeface="Courier New"/>
              </a:rPr>
              <a:t>outB</a:t>
            </a:r>
            <a:r>
              <a:rPr lang="en-US" sz="2000" dirty="0">
                <a:latin typeface="Courier New"/>
                <a:cs typeface="Courier New"/>
              </a:rPr>
              <a:t>')</a:t>
            </a:r>
          </a:p>
          <a:p>
            <a:pPr marL="0" indent="0" eaLnBrk="1" hangingPunct="1">
              <a:buNone/>
            </a:pPr>
            <a:r>
              <a:rPr lang="en-US" sz="2000" dirty="0" err="1">
                <a:latin typeface="Courier New"/>
                <a:cs typeface="Courier New"/>
              </a:rPr>
              <a:t>motorR</a:t>
            </a:r>
            <a:r>
              <a:rPr lang="en-US" sz="2000" dirty="0">
                <a:latin typeface="Courier New"/>
                <a:cs typeface="Courier New"/>
              </a:rPr>
              <a:t> = </a:t>
            </a:r>
            <a:r>
              <a:rPr lang="en-US" sz="2000" dirty="0" err="1">
                <a:latin typeface="Courier New"/>
                <a:cs typeface="Courier New"/>
              </a:rPr>
              <a:t>LargeMotor</a:t>
            </a:r>
            <a:r>
              <a:rPr lang="en-US" sz="2000" dirty="0">
                <a:latin typeface="Courier New"/>
                <a:cs typeface="Courier New"/>
              </a:rPr>
              <a:t>('</a:t>
            </a:r>
            <a:r>
              <a:rPr lang="en-US" sz="2000" dirty="0" err="1">
                <a:latin typeface="Courier New"/>
                <a:cs typeface="Courier New"/>
              </a:rPr>
              <a:t>outC</a:t>
            </a:r>
            <a:r>
              <a:rPr lang="en-US" sz="2000" dirty="0">
                <a:latin typeface="Courier New"/>
                <a:cs typeface="Courier New"/>
              </a:rPr>
              <a:t>')</a:t>
            </a:r>
          </a:p>
          <a:p>
            <a:pPr marL="0" indent="0" eaLnBrk="1" hangingPunct="1">
              <a:buNone/>
            </a:pPr>
            <a:r>
              <a:rPr lang="en-US" sz="2000" dirty="0">
                <a:latin typeface="Courier New"/>
                <a:cs typeface="Courier New"/>
              </a:rPr>
              <a:t>color = </a:t>
            </a:r>
            <a:r>
              <a:rPr lang="en-US" sz="2000" dirty="0" err="1">
                <a:latin typeface="Courier New"/>
                <a:cs typeface="Courier New"/>
              </a:rPr>
              <a:t>ColorSensor</a:t>
            </a:r>
            <a:r>
              <a:rPr lang="en-US" sz="2000" dirty="0">
                <a:latin typeface="Courier New"/>
                <a:cs typeface="Courier New"/>
              </a:rPr>
              <a:t>()</a:t>
            </a:r>
          </a:p>
          <a:p>
            <a:pPr marL="0" indent="0" eaLnBrk="1" hangingPunct="1">
              <a:buNone/>
            </a:pPr>
            <a:r>
              <a:rPr lang="en-US" sz="2000" dirty="0">
                <a:latin typeface="Courier New"/>
                <a:cs typeface="Courier New"/>
              </a:rPr>
              <a:t>touch = </a:t>
            </a:r>
            <a:r>
              <a:rPr lang="en-US" sz="2000" dirty="0" err="1">
                <a:latin typeface="Courier New"/>
                <a:cs typeface="Courier New"/>
              </a:rPr>
              <a:t>TouchSensor</a:t>
            </a:r>
            <a:r>
              <a:rPr lang="en-US" sz="2000" dirty="0">
                <a:latin typeface="Courier New"/>
                <a:cs typeface="Courier New"/>
              </a:rPr>
              <a:t>()</a:t>
            </a:r>
          </a:p>
          <a:p>
            <a:pPr marL="0" indent="0" eaLnBrk="1" hangingPunct="1">
              <a:buNone/>
            </a:pPr>
            <a:endParaRPr lang="en-US" sz="2000" dirty="0">
              <a:latin typeface="Courier New"/>
              <a:cs typeface="Courier New"/>
            </a:endParaRPr>
          </a:p>
          <a:p>
            <a:pPr marL="0" indent="0" eaLnBrk="1" hangingPunct="1">
              <a:buNone/>
            </a:pPr>
            <a:r>
              <a:rPr lang="en-US" sz="2000" dirty="0">
                <a:latin typeface="Courier New"/>
                <a:cs typeface="Courier New"/>
              </a:rPr>
              <a:t>while(</a:t>
            </a:r>
            <a:r>
              <a:rPr lang="en-US" sz="2000" dirty="0" err="1">
                <a:latin typeface="Courier New"/>
                <a:cs typeface="Courier New"/>
              </a:rPr>
              <a:t>touch.value</a:t>
            </a:r>
            <a:r>
              <a:rPr lang="en-US" sz="2000" dirty="0">
                <a:latin typeface="Courier New"/>
                <a:cs typeface="Courier New"/>
              </a:rPr>
              <a:t>() == 0):</a:t>
            </a:r>
          </a:p>
          <a:p>
            <a:pPr marL="0" indent="0" eaLnBrk="1" hangingPunct="1">
              <a:buNone/>
            </a:pPr>
            <a:r>
              <a:rPr lang="en-US" sz="2000" dirty="0">
                <a:latin typeface="Courier New"/>
                <a:cs typeface="Courier New"/>
              </a:rPr>
              <a:t>    </a:t>
            </a:r>
            <a:r>
              <a:rPr lang="en-US" sz="2000" dirty="0" smtClean="0">
                <a:latin typeface="Courier New"/>
                <a:cs typeface="Courier New"/>
              </a:rPr>
              <a:t>pass</a:t>
            </a:r>
            <a:endParaRPr lang="en-US" sz="2000" dirty="0">
              <a:latin typeface="Courier New"/>
              <a:cs typeface="Courier New"/>
            </a:endParaRPr>
          </a:p>
        </p:txBody>
      </p:sp>
      <p:sp>
        <p:nvSpPr>
          <p:cNvPr id="39938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9pPr>
          </a:lstStyle>
          <a:p>
            <a:pPr eaLnBrk="1" hangingPunct="1"/>
            <a:r>
              <a:rPr lang="en-US" sz="1400"/>
              <a:t>Python Programming, 2/e</a:t>
            </a:r>
          </a:p>
        </p:txBody>
      </p:sp>
      <p:sp>
        <p:nvSpPr>
          <p:cNvPr id="3993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9pPr>
          </a:lstStyle>
          <a:p>
            <a:pPr eaLnBrk="1" hangingPunct="1"/>
            <a:fld id="{0A0A7728-2F75-7C44-B3A8-96A535A9F9B3}" type="slidenum">
              <a:rPr lang="en-US" sz="1400"/>
              <a:pPr eaLnBrk="1" hangingPunct="1"/>
              <a:t>20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26033894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60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60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60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60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60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60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60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60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3" grpId="0" uiExpand="1" build="p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Right-on-Red Example</a:t>
            </a:r>
            <a:endParaRPr lang="en-US" dirty="0">
              <a:latin typeface="Tahoma" charset="0"/>
              <a:cs typeface="Times New Roman" charset="0"/>
            </a:endParaRPr>
          </a:p>
        </p:txBody>
      </p:sp>
      <p:sp>
        <p:nvSpPr>
          <p:cNvPr id="460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None/>
            </a:pPr>
            <a:r>
              <a:rPr lang="en-US" sz="2000" dirty="0" err="1" smtClean="0">
                <a:latin typeface="Courier New"/>
                <a:cs typeface="Courier New"/>
              </a:rPr>
              <a:t>color.mode</a:t>
            </a:r>
            <a:r>
              <a:rPr lang="en-US" sz="2000" dirty="0" smtClean="0">
                <a:latin typeface="Courier New"/>
                <a:cs typeface="Courier New"/>
              </a:rPr>
              <a:t> </a:t>
            </a:r>
            <a:r>
              <a:rPr lang="en-US" sz="2000" dirty="0">
                <a:latin typeface="Courier New"/>
                <a:cs typeface="Courier New"/>
              </a:rPr>
              <a:t>= 'COL-COLOR'</a:t>
            </a:r>
          </a:p>
          <a:p>
            <a:pPr marL="0" indent="0" eaLnBrk="1" hangingPunct="1">
              <a:buNone/>
            </a:pPr>
            <a:r>
              <a:rPr lang="en-US" sz="2000" dirty="0">
                <a:latin typeface="Courier New"/>
                <a:cs typeface="Courier New"/>
              </a:rPr>
              <a:t>if </a:t>
            </a:r>
            <a:r>
              <a:rPr lang="en-US" sz="2000" dirty="0" err="1">
                <a:latin typeface="Courier New"/>
                <a:cs typeface="Courier New"/>
              </a:rPr>
              <a:t>color.value</a:t>
            </a:r>
            <a:r>
              <a:rPr lang="en-US" sz="2000" dirty="0">
                <a:latin typeface="Courier New"/>
                <a:cs typeface="Courier New"/>
              </a:rPr>
              <a:t>() == 5:</a:t>
            </a:r>
          </a:p>
          <a:p>
            <a:pPr marL="0" indent="0" eaLnBrk="1" hangingPunct="1">
              <a:buNone/>
            </a:pPr>
            <a:r>
              <a:rPr lang="en-US" sz="2000" dirty="0">
                <a:latin typeface="Courier New"/>
                <a:cs typeface="Courier New"/>
              </a:rPr>
              <a:t>    </a:t>
            </a:r>
            <a:r>
              <a:rPr lang="en-US" sz="2000" dirty="0" err="1">
                <a:latin typeface="Courier New"/>
                <a:cs typeface="Courier New"/>
              </a:rPr>
              <a:t>motorL.duty_cycle_sp</a:t>
            </a:r>
            <a:r>
              <a:rPr lang="en-US" sz="2000" dirty="0">
                <a:latin typeface="Courier New"/>
                <a:cs typeface="Courier New"/>
              </a:rPr>
              <a:t> = 50</a:t>
            </a:r>
          </a:p>
          <a:p>
            <a:pPr marL="0" indent="0" eaLnBrk="1" hangingPunct="1">
              <a:buNone/>
            </a:pPr>
            <a:r>
              <a:rPr lang="en-US" sz="2000" dirty="0">
                <a:latin typeface="Courier New"/>
                <a:cs typeface="Courier New"/>
              </a:rPr>
              <a:t>    </a:t>
            </a:r>
            <a:r>
              <a:rPr lang="en-US" sz="2000" dirty="0" err="1">
                <a:latin typeface="Courier New"/>
                <a:cs typeface="Courier New"/>
              </a:rPr>
              <a:t>motorL.time_sp</a:t>
            </a:r>
            <a:r>
              <a:rPr lang="en-US" sz="2000" dirty="0">
                <a:latin typeface="Courier New"/>
                <a:cs typeface="Courier New"/>
              </a:rPr>
              <a:t> = 5000</a:t>
            </a:r>
          </a:p>
          <a:p>
            <a:pPr marL="0" indent="0" eaLnBrk="1" hangingPunct="1">
              <a:buNone/>
            </a:pPr>
            <a:r>
              <a:rPr lang="en-US" sz="2000" dirty="0">
                <a:latin typeface="Courier New"/>
                <a:cs typeface="Courier New"/>
              </a:rPr>
              <a:t>    </a:t>
            </a:r>
            <a:r>
              <a:rPr lang="en-US" sz="2000" dirty="0" err="1">
                <a:latin typeface="Courier New"/>
                <a:cs typeface="Courier New"/>
              </a:rPr>
              <a:t>motorL.run_timed</a:t>
            </a:r>
            <a:r>
              <a:rPr lang="en-US" sz="2000" dirty="0">
                <a:latin typeface="Courier New"/>
                <a:cs typeface="Courier New"/>
              </a:rPr>
              <a:t>()</a:t>
            </a:r>
          </a:p>
          <a:p>
            <a:pPr marL="0" indent="0" eaLnBrk="1" hangingPunct="1">
              <a:buNone/>
            </a:pPr>
            <a:r>
              <a:rPr lang="en-US" sz="2000" dirty="0">
                <a:latin typeface="Courier New"/>
                <a:cs typeface="Courier New"/>
              </a:rPr>
              <a:t>else:</a:t>
            </a:r>
          </a:p>
          <a:p>
            <a:pPr marL="0" indent="0" eaLnBrk="1" hangingPunct="1">
              <a:buNone/>
            </a:pPr>
            <a:r>
              <a:rPr lang="en-US" sz="2000" dirty="0">
                <a:latin typeface="Courier New"/>
                <a:cs typeface="Courier New"/>
              </a:rPr>
              <a:t>    </a:t>
            </a:r>
            <a:r>
              <a:rPr lang="en-US" sz="2000" dirty="0" err="1">
                <a:latin typeface="Courier New"/>
                <a:cs typeface="Courier New"/>
              </a:rPr>
              <a:t>motorR.duty_cycle_sp</a:t>
            </a:r>
            <a:r>
              <a:rPr lang="en-US" sz="2000" dirty="0">
                <a:latin typeface="Courier New"/>
                <a:cs typeface="Courier New"/>
              </a:rPr>
              <a:t> = 50</a:t>
            </a:r>
          </a:p>
          <a:p>
            <a:pPr marL="0" indent="0" eaLnBrk="1" hangingPunct="1">
              <a:buNone/>
            </a:pPr>
            <a:r>
              <a:rPr lang="en-US" sz="2000" dirty="0">
                <a:latin typeface="Courier New"/>
                <a:cs typeface="Courier New"/>
              </a:rPr>
              <a:t>    </a:t>
            </a:r>
            <a:r>
              <a:rPr lang="en-US" sz="2000" dirty="0" err="1">
                <a:latin typeface="Courier New"/>
                <a:cs typeface="Courier New"/>
              </a:rPr>
              <a:t>motorR.time_sp</a:t>
            </a:r>
            <a:r>
              <a:rPr lang="en-US" sz="2000" dirty="0">
                <a:latin typeface="Courier New"/>
                <a:cs typeface="Courier New"/>
              </a:rPr>
              <a:t> = 5000</a:t>
            </a:r>
          </a:p>
          <a:p>
            <a:pPr marL="0" indent="0" eaLnBrk="1" hangingPunct="1">
              <a:buNone/>
            </a:pPr>
            <a:r>
              <a:rPr lang="en-US" sz="2000" dirty="0">
                <a:latin typeface="Courier New"/>
                <a:cs typeface="Courier New"/>
              </a:rPr>
              <a:t>    </a:t>
            </a:r>
            <a:r>
              <a:rPr lang="en-US" sz="2000" dirty="0" err="1">
                <a:latin typeface="Courier New"/>
                <a:cs typeface="Courier New"/>
              </a:rPr>
              <a:t>motorR.run_timed</a:t>
            </a:r>
            <a:r>
              <a:rPr lang="en-US" sz="2000" dirty="0">
                <a:latin typeface="Courier New"/>
                <a:cs typeface="Courier New"/>
              </a:rPr>
              <a:t>()</a:t>
            </a:r>
          </a:p>
          <a:p>
            <a:pPr marL="0" indent="0" eaLnBrk="1" hangingPunct="1">
              <a:buNone/>
            </a:pPr>
            <a:r>
              <a:rPr lang="en-US" sz="2000" dirty="0">
                <a:latin typeface="Courier New"/>
                <a:cs typeface="Courier New"/>
              </a:rPr>
              <a:t>sleep(5)</a:t>
            </a:r>
          </a:p>
        </p:txBody>
      </p:sp>
      <p:sp>
        <p:nvSpPr>
          <p:cNvPr id="39938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9pPr>
          </a:lstStyle>
          <a:p>
            <a:pPr eaLnBrk="1" hangingPunct="1"/>
            <a:r>
              <a:rPr lang="en-US" sz="1400"/>
              <a:t>Python Programming, 2/e</a:t>
            </a:r>
          </a:p>
        </p:txBody>
      </p:sp>
      <p:sp>
        <p:nvSpPr>
          <p:cNvPr id="3993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9pPr>
          </a:lstStyle>
          <a:p>
            <a:pPr eaLnBrk="1" hangingPunct="1"/>
            <a:fld id="{0A0A7728-2F75-7C44-B3A8-96A535A9F9B3}" type="slidenum">
              <a:rPr lang="en-US" sz="1400"/>
              <a:pPr eaLnBrk="1" hangingPunct="1"/>
              <a:t>21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4088492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60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60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60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60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60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60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60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60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60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60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60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60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3" grpId="0" uiExpand="1" build="p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Tahoma" charset="0"/>
                <a:cs typeface="Times New Roman" charset="0"/>
              </a:rPr>
              <a:t>Activity</a:t>
            </a:r>
            <a:endParaRPr lang="en-US" dirty="0">
              <a:latin typeface="Tahoma" charset="0"/>
              <a:cs typeface="Times New Roman" charset="0"/>
            </a:endParaRPr>
          </a:p>
        </p:txBody>
      </p:sp>
      <p:sp>
        <p:nvSpPr>
          <p:cNvPr id="460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dirty="0">
              <a:latin typeface="Tahoma"/>
              <a:cs typeface="Tahoma"/>
            </a:endParaRPr>
          </a:p>
        </p:txBody>
      </p:sp>
      <p:sp>
        <p:nvSpPr>
          <p:cNvPr id="39938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9pPr>
          </a:lstStyle>
          <a:p>
            <a:pPr eaLnBrk="1" hangingPunct="1"/>
            <a:r>
              <a:rPr lang="en-US" sz="1400"/>
              <a:t>Python Programming, 2/e</a:t>
            </a:r>
          </a:p>
        </p:txBody>
      </p:sp>
      <p:sp>
        <p:nvSpPr>
          <p:cNvPr id="3993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9pPr>
          </a:lstStyle>
          <a:p>
            <a:pPr eaLnBrk="1" hangingPunct="1"/>
            <a:fld id="{0A0A7728-2F75-7C44-B3A8-96A535A9F9B3}" type="slidenum">
              <a:rPr lang="en-US" sz="1400"/>
              <a:pPr eaLnBrk="1" hangingPunct="1"/>
              <a:t>22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24019187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3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sz="3600" dirty="0">
                <a:latin typeface="Tahoma" charset="0"/>
                <a:cs typeface="Times New Roman" charset="0"/>
              </a:rPr>
              <a:t>Example:</a:t>
            </a:r>
            <a:br>
              <a:rPr lang="en-US" sz="3600" dirty="0">
                <a:latin typeface="Tahoma" charset="0"/>
                <a:cs typeface="Times New Roman" charset="0"/>
              </a:rPr>
            </a:br>
            <a:r>
              <a:rPr lang="en-US" sz="3600" dirty="0">
                <a:latin typeface="Tahoma" charset="0"/>
                <a:cs typeface="Times New Roman" charset="0"/>
              </a:rPr>
              <a:t>Temperature Warnings</a:t>
            </a:r>
          </a:p>
        </p:txBody>
      </p:sp>
      <p:sp>
        <p:nvSpPr>
          <p:cNvPr id="922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dirty="0">
                <a:latin typeface="Tahoma" charset="0"/>
                <a:cs typeface="Times New Roman" charset="0"/>
              </a:rPr>
              <a:t>Let</a:t>
            </a:r>
            <a:r>
              <a:rPr lang="ja-JP" altLang="en-US" sz="2800" dirty="0">
                <a:latin typeface="Times New Roman" charset="0"/>
                <a:cs typeface="Times New Roman" charset="0"/>
              </a:rPr>
              <a:t>’</a:t>
            </a:r>
            <a:r>
              <a:rPr lang="en-US" sz="2800" dirty="0">
                <a:latin typeface="Tahoma" charset="0"/>
                <a:cs typeface="Times New Roman" charset="0"/>
              </a:rPr>
              <a:t>s return to our </a:t>
            </a:r>
            <a:r>
              <a:rPr lang="en-US" sz="2800" dirty="0" smtClean="0">
                <a:latin typeface="Tahoma" charset="0"/>
                <a:cs typeface="Times New Roman" charset="0"/>
              </a:rPr>
              <a:t>Temperature Sensor program from Module 5.</a:t>
            </a:r>
            <a:endParaRPr lang="en-US" sz="2800" dirty="0">
              <a:latin typeface="Tahoma" charset="0"/>
              <a:cs typeface="Times New Roman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</a:pPr>
            <a:endParaRPr lang="en-US" sz="2800" dirty="0">
              <a:latin typeface="Tahoma" charset="0"/>
              <a:cs typeface="Times New Roman" charset="0"/>
            </a:endParaRPr>
          </a:p>
          <a:p>
            <a:pPr marL="0" indent="0" eaLnBrk="1" hangingPunct="1">
              <a:buNone/>
            </a:pPr>
            <a:r>
              <a:rPr lang="en-US" sz="1800" dirty="0" smtClean="0">
                <a:latin typeface="Courier New"/>
                <a:cs typeface="Courier New"/>
              </a:rPr>
              <a:t>	from </a:t>
            </a:r>
            <a:r>
              <a:rPr lang="en-US" sz="1800" dirty="0">
                <a:latin typeface="Courier New"/>
                <a:cs typeface="Courier New"/>
              </a:rPr>
              <a:t>time import sleep</a:t>
            </a:r>
          </a:p>
          <a:p>
            <a:pPr marL="457200" lvl="1" indent="0" eaLnBrk="1" hangingPunct="1">
              <a:buNone/>
            </a:pPr>
            <a:r>
              <a:rPr lang="en-US" sz="1800" dirty="0">
                <a:latin typeface="Courier New"/>
                <a:cs typeface="Courier New"/>
              </a:rPr>
              <a:t>from ev3 import *</a:t>
            </a:r>
          </a:p>
          <a:p>
            <a:pPr marL="457200" lvl="1" indent="0" eaLnBrk="1" hangingPunct="1">
              <a:buNone/>
            </a:pPr>
            <a:r>
              <a:rPr lang="en-US" sz="1800" dirty="0">
                <a:latin typeface="Courier New"/>
                <a:cs typeface="Courier New"/>
              </a:rPr>
              <a:t>from </a:t>
            </a:r>
            <a:r>
              <a:rPr lang="en-US" sz="1800" dirty="0" err="1">
                <a:latin typeface="Courier New"/>
                <a:cs typeface="Courier New"/>
              </a:rPr>
              <a:t>numpy</a:t>
            </a:r>
            <a:r>
              <a:rPr lang="en-US" sz="1800" dirty="0">
                <a:latin typeface="Courier New"/>
                <a:cs typeface="Courier New"/>
              </a:rPr>
              <a:t> import mean, </a:t>
            </a:r>
            <a:r>
              <a:rPr lang="en-US" sz="1800" dirty="0" err="1">
                <a:latin typeface="Courier New"/>
                <a:cs typeface="Courier New"/>
              </a:rPr>
              <a:t>std</a:t>
            </a:r>
            <a:endParaRPr lang="en-US" sz="1800" dirty="0">
              <a:latin typeface="Courier New"/>
              <a:cs typeface="Courier New"/>
            </a:endParaRPr>
          </a:p>
          <a:p>
            <a:pPr lvl="1" eaLnBrk="1" hangingPunct="1"/>
            <a:endParaRPr lang="en-US" sz="1800" dirty="0">
              <a:latin typeface="Courier New"/>
              <a:cs typeface="Courier New"/>
            </a:endParaRPr>
          </a:p>
          <a:p>
            <a:pPr marL="457200" lvl="1" indent="0" eaLnBrk="1" hangingPunct="1">
              <a:buNone/>
            </a:pPr>
            <a:r>
              <a:rPr lang="en-US" sz="1800" dirty="0" err="1">
                <a:latin typeface="Courier New"/>
                <a:cs typeface="Courier New"/>
              </a:rPr>
              <a:t>t_sensor</a:t>
            </a:r>
            <a:r>
              <a:rPr lang="en-US" sz="1800" dirty="0">
                <a:latin typeface="Courier New"/>
                <a:cs typeface="Courier New"/>
              </a:rPr>
              <a:t> = </a:t>
            </a:r>
            <a:r>
              <a:rPr lang="en-US" sz="1800" dirty="0" err="1">
                <a:latin typeface="Courier New"/>
                <a:cs typeface="Courier New"/>
              </a:rPr>
              <a:t>TemperatureSensor</a:t>
            </a:r>
            <a:r>
              <a:rPr lang="en-US" sz="1800" dirty="0">
                <a:latin typeface="Courier New"/>
                <a:cs typeface="Courier New"/>
              </a:rPr>
              <a:t>('in1')</a:t>
            </a:r>
          </a:p>
          <a:p>
            <a:pPr marL="457200" lvl="1" indent="0" eaLnBrk="1" hangingPunct="1">
              <a:buNone/>
            </a:pPr>
            <a:r>
              <a:rPr lang="en-US" sz="1800" dirty="0" err="1">
                <a:latin typeface="Courier New"/>
                <a:cs typeface="Courier New"/>
              </a:rPr>
              <a:t>t_sensor.mode</a:t>
            </a:r>
            <a:r>
              <a:rPr lang="en-US" sz="1800" dirty="0">
                <a:latin typeface="Courier New"/>
                <a:cs typeface="Courier New"/>
              </a:rPr>
              <a:t> = 'TEMP-C'</a:t>
            </a:r>
          </a:p>
          <a:p>
            <a:pPr marL="457200" lvl="1" indent="0" eaLnBrk="1" hangingPunct="1">
              <a:buNone/>
            </a:pPr>
            <a:r>
              <a:rPr lang="en-US" sz="1800" dirty="0">
                <a:latin typeface="Courier New"/>
                <a:cs typeface="Courier New"/>
              </a:rPr>
              <a:t>temps = []</a:t>
            </a:r>
          </a:p>
          <a:p>
            <a:pPr marL="457200" lvl="1" indent="0" eaLnBrk="1" hangingPunct="1">
              <a:buNone/>
            </a:pPr>
            <a:r>
              <a:rPr lang="en-US" sz="1800" dirty="0">
                <a:latin typeface="Courier New"/>
                <a:cs typeface="Courier New"/>
              </a:rPr>
              <a:t>for </a:t>
            </a:r>
            <a:r>
              <a:rPr lang="en-US" sz="1800" dirty="0" err="1">
                <a:latin typeface="Courier New"/>
                <a:cs typeface="Courier New"/>
              </a:rPr>
              <a:t>i</a:t>
            </a:r>
            <a:r>
              <a:rPr lang="en-US" sz="1800" dirty="0">
                <a:latin typeface="Courier New"/>
                <a:cs typeface="Courier New"/>
              </a:rPr>
              <a:t> in range(10):</a:t>
            </a:r>
          </a:p>
          <a:p>
            <a:pPr marL="457200" lvl="1" indent="0" eaLnBrk="1" hangingPunct="1">
              <a:buNone/>
            </a:pPr>
            <a:r>
              <a:rPr lang="en-US" sz="1800" dirty="0">
                <a:latin typeface="Courier New"/>
                <a:cs typeface="Courier New"/>
              </a:rPr>
              <a:t>	</a:t>
            </a:r>
            <a:r>
              <a:rPr lang="en-US" sz="1800" dirty="0" err="1">
                <a:latin typeface="Courier New"/>
                <a:cs typeface="Courier New"/>
              </a:rPr>
              <a:t>temps.append</a:t>
            </a:r>
            <a:r>
              <a:rPr lang="en-US" sz="1800" dirty="0">
                <a:latin typeface="Courier New"/>
                <a:cs typeface="Courier New"/>
              </a:rPr>
              <a:t>(</a:t>
            </a:r>
            <a:r>
              <a:rPr lang="en-US" sz="1800" dirty="0" err="1">
                <a:latin typeface="Courier New"/>
                <a:cs typeface="Courier New"/>
              </a:rPr>
              <a:t>t_sensor.value</a:t>
            </a:r>
            <a:r>
              <a:rPr lang="en-US" sz="1800" dirty="0">
                <a:latin typeface="Courier New"/>
                <a:cs typeface="Courier New"/>
              </a:rPr>
              <a:t>())</a:t>
            </a:r>
          </a:p>
          <a:p>
            <a:pPr marL="457200" lvl="1" indent="0" eaLnBrk="1" hangingPunct="1">
              <a:buNone/>
            </a:pPr>
            <a:r>
              <a:rPr lang="en-US" sz="1800" dirty="0">
                <a:latin typeface="Courier New"/>
                <a:cs typeface="Courier New"/>
              </a:rPr>
              <a:t>	sleep(1)</a:t>
            </a:r>
          </a:p>
          <a:p>
            <a:pPr eaLnBrk="1" hangingPunct="1">
              <a:buFont typeface="Wingdings" charset="0"/>
              <a:buNone/>
            </a:pPr>
            <a:endParaRPr lang="en-US" sz="1600" dirty="0">
              <a:latin typeface="Courier New"/>
              <a:cs typeface="Courier New"/>
            </a:endParaRPr>
          </a:p>
        </p:txBody>
      </p:sp>
      <p:sp>
        <p:nvSpPr>
          <p:cNvPr id="9218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9pPr>
          </a:lstStyle>
          <a:p>
            <a:pPr eaLnBrk="1" hangingPunct="1"/>
            <a:r>
              <a:rPr lang="en-US" sz="1400"/>
              <a:t>Python Programming, 2/e</a:t>
            </a:r>
          </a:p>
        </p:txBody>
      </p:sp>
      <p:sp>
        <p:nvSpPr>
          <p:cNvPr id="921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9pPr>
          </a:lstStyle>
          <a:p>
            <a:pPr eaLnBrk="1" hangingPunct="1"/>
            <a:fld id="{0ECCA51F-9955-F640-AED0-DFE6CD561E57}" type="slidenum">
              <a:rPr lang="en-US" sz="1400"/>
              <a:pPr eaLnBrk="1" hangingPunct="1"/>
              <a:t>3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21932961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2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2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2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2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2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2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2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2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2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22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22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22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22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22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22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22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22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 smtClean="0">
                <a:latin typeface="Tahoma" charset="0"/>
                <a:cs typeface="Times New Roman" charset="0"/>
              </a:rPr>
              <a:t>Reading and Storing Temperatures</a:t>
            </a:r>
            <a:endParaRPr lang="en-US" sz="3600" dirty="0">
              <a:latin typeface="Tahoma" charset="0"/>
              <a:cs typeface="Times New Roman" charset="0"/>
            </a:endParaRPr>
          </a:p>
        </p:txBody>
      </p:sp>
      <p:sp>
        <p:nvSpPr>
          <p:cNvPr id="11264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sz="2400" dirty="0">
                <a:latin typeface="Courier New"/>
                <a:cs typeface="Courier New"/>
              </a:rPr>
              <a:t>	</a:t>
            </a:r>
            <a:r>
              <a:rPr lang="en-US" sz="1800" dirty="0" smtClean="0">
                <a:latin typeface="Courier New"/>
                <a:cs typeface="Courier New"/>
              </a:rPr>
              <a:t>print</a:t>
            </a:r>
            <a:r>
              <a:rPr lang="en-US" sz="1800" dirty="0">
                <a:latin typeface="Courier New"/>
                <a:cs typeface="Courier New"/>
              </a:rPr>
              <a:t>('Temperatures:')</a:t>
            </a:r>
          </a:p>
          <a:p>
            <a:pPr marL="457200" lvl="1" indent="0" eaLnBrk="1" hangingPunct="1">
              <a:buNone/>
            </a:pPr>
            <a:r>
              <a:rPr lang="en-US" sz="1800" dirty="0">
                <a:latin typeface="Courier New"/>
                <a:cs typeface="Courier New"/>
              </a:rPr>
              <a:t>for x in temps:</a:t>
            </a:r>
          </a:p>
          <a:p>
            <a:pPr marL="457200" lvl="1" indent="0" eaLnBrk="1" hangingPunct="1">
              <a:buNone/>
            </a:pPr>
            <a:r>
              <a:rPr lang="en-US" sz="1800" dirty="0">
                <a:latin typeface="Courier New"/>
                <a:cs typeface="Courier New"/>
              </a:rPr>
              <a:t>	print(x)</a:t>
            </a:r>
          </a:p>
          <a:p>
            <a:pPr marL="457200" lvl="1" indent="0" eaLnBrk="1" hangingPunct="1">
              <a:buNone/>
            </a:pPr>
            <a:r>
              <a:rPr lang="en-US" sz="1800" dirty="0">
                <a:latin typeface="Courier New"/>
                <a:cs typeface="Courier New"/>
              </a:rPr>
              <a:t>print('Mean: ', mean(temps))</a:t>
            </a:r>
          </a:p>
          <a:p>
            <a:pPr marL="457200" lvl="1" indent="0" eaLnBrk="1" hangingPunct="1">
              <a:buNone/>
            </a:pPr>
            <a:r>
              <a:rPr lang="en-US" sz="1800" dirty="0">
                <a:latin typeface="Courier New"/>
                <a:cs typeface="Courier New"/>
              </a:rPr>
              <a:t>print('Standard </a:t>
            </a:r>
            <a:r>
              <a:rPr lang="en-US" sz="1800" dirty="0" err="1">
                <a:latin typeface="Courier New"/>
                <a:cs typeface="Courier New"/>
              </a:rPr>
              <a:t>Dev</a:t>
            </a:r>
            <a:r>
              <a:rPr lang="en-US" sz="1800" dirty="0">
                <a:latin typeface="Courier New"/>
                <a:cs typeface="Courier New"/>
              </a:rPr>
              <a:t>: ', </a:t>
            </a:r>
            <a:r>
              <a:rPr lang="en-US" sz="1800" dirty="0" err="1">
                <a:latin typeface="Courier New"/>
                <a:cs typeface="Courier New"/>
              </a:rPr>
              <a:t>std</a:t>
            </a:r>
            <a:r>
              <a:rPr lang="en-US" sz="1800" dirty="0">
                <a:latin typeface="Courier New"/>
                <a:cs typeface="Courier New"/>
              </a:rPr>
              <a:t>(temps)</a:t>
            </a:r>
            <a:r>
              <a:rPr lang="en-US" sz="1800" dirty="0" smtClean="0">
                <a:latin typeface="Courier New"/>
                <a:cs typeface="Courier New"/>
              </a:rPr>
              <a:t>)</a:t>
            </a:r>
          </a:p>
          <a:p>
            <a:pPr eaLnBrk="1" hangingPunct="1"/>
            <a:r>
              <a:rPr lang="en-US" dirty="0">
                <a:latin typeface="Tahoma" charset="0"/>
                <a:cs typeface="Times New Roman" charset="0"/>
              </a:rPr>
              <a:t>Let</a:t>
            </a:r>
            <a:r>
              <a:rPr lang="ja-JP" altLang="en-US" dirty="0">
                <a:latin typeface="Times New Roman" charset="0"/>
                <a:cs typeface="Times New Roman" charset="0"/>
              </a:rPr>
              <a:t>’</a:t>
            </a:r>
            <a:r>
              <a:rPr lang="en-US" dirty="0">
                <a:latin typeface="Tahoma" charset="0"/>
                <a:cs typeface="Times New Roman" charset="0"/>
              </a:rPr>
              <a:t>s say we want to modify </a:t>
            </a:r>
            <a:r>
              <a:rPr lang="en-US" dirty="0" smtClean="0">
                <a:latin typeface="Tahoma" charset="0"/>
                <a:cs typeface="Times New Roman" charset="0"/>
              </a:rPr>
              <a:t>the </a:t>
            </a:r>
            <a:r>
              <a:rPr lang="en-US" dirty="0">
                <a:latin typeface="Tahoma" charset="0"/>
                <a:cs typeface="Times New Roman" charset="0"/>
              </a:rPr>
              <a:t>program to print a warning when the </a:t>
            </a:r>
            <a:r>
              <a:rPr lang="en-US" dirty="0" smtClean="0">
                <a:latin typeface="Tahoma" charset="0"/>
                <a:cs typeface="Times New Roman" charset="0"/>
              </a:rPr>
              <a:t>temperature is extreme.</a:t>
            </a:r>
            <a:endParaRPr lang="en-US" dirty="0">
              <a:latin typeface="Tahoma" charset="0"/>
              <a:cs typeface="Times New Roman" charset="0"/>
            </a:endParaRPr>
          </a:p>
          <a:p>
            <a:pPr eaLnBrk="1" hangingPunct="1"/>
            <a:r>
              <a:rPr lang="en-US" dirty="0">
                <a:latin typeface="Tahoma" charset="0"/>
                <a:cs typeface="Times New Roman" charset="0"/>
              </a:rPr>
              <a:t>Any temperature over </a:t>
            </a:r>
            <a:r>
              <a:rPr lang="en-US" dirty="0" smtClean="0">
                <a:latin typeface="Tahoma" charset="0"/>
                <a:cs typeface="Times New Roman" charset="0"/>
              </a:rPr>
              <a:t>30 </a:t>
            </a:r>
            <a:r>
              <a:rPr lang="en-US" dirty="0">
                <a:latin typeface="Tahoma" charset="0"/>
                <a:cs typeface="Times New Roman" charset="0"/>
              </a:rPr>
              <a:t>degrees </a:t>
            </a:r>
            <a:r>
              <a:rPr lang="en-US" dirty="0" smtClean="0">
                <a:latin typeface="Tahoma" charset="0"/>
                <a:cs typeface="Times New Roman" charset="0"/>
              </a:rPr>
              <a:t>and </a:t>
            </a:r>
            <a:r>
              <a:rPr lang="en-US" dirty="0">
                <a:latin typeface="Tahoma" charset="0"/>
                <a:cs typeface="Times New Roman" charset="0"/>
              </a:rPr>
              <a:t>lower than </a:t>
            </a:r>
            <a:r>
              <a:rPr lang="en-US" dirty="0" smtClean="0">
                <a:latin typeface="Tahoma" charset="0"/>
                <a:cs typeface="Times New Roman" charset="0"/>
              </a:rPr>
              <a:t>15 </a:t>
            </a:r>
            <a:r>
              <a:rPr lang="en-US" dirty="0">
                <a:latin typeface="Tahoma" charset="0"/>
                <a:cs typeface="Times New Roman" charset="0"/>
              </a:rPr>
              <a:t>degrees </a:t>
            </a:r>
            <a:r>
              <a:rPr lang="en-US" dirty="0" smtClean="0">
                <a:latin typeface="Tahoma" charset="0"/>
                <a:cs typeface="Times New Roman" charset="0"/>
              </a:rPr>
              <a:t>Celsius </a:t>
            </a:r>
            <a:r>
              <a:rPr lang="en-US" dirty="0">
                <a:latin typeface="Tahoma" charset="0"/>
                <a:cs typeface="Times New Roman" charset="0"/>
              </a:rPr>
              <a:t>will </a:t>
            </a:r>
            <a:r>
              <a:rPr lang="en-US" dirty="0" smtClean="0">
                <a:latin typeface="Tahoma" charset="0"/>
                <a:cs typeface="Times New Roman" charset="0"/>
              </a:rPr>
              <a:t>cause </a:t>
            </a:r>
            <a:r>
              <a:rPr lang="en-US" dirty="0">
                <a:latin typeface="Tahoma" charset="0"/>
                <a:cs typeface="Times New Roman" charset="0"/>
              </a:rPr>
              <a:t>hot </a:t>
            </a:r>
            <a:r>
              <a:rPr lang="en-US" dirty="0" smtClean="0">
                <a:latin typeface="Tahoma" charset="0"/>
                <a:cs typeface="Times New Roman" charset="0"/>
              </a:rPr>
              <a:t>or cold warnings respectively</a:t>
            </a:r>
            <a:r>
              <a:rPr lang="en-US" dirty="0">
                <a:latin typeface="Tahoma" charset="0"/>
                <a:cs typeface="Times New Roman" charset="0"/>
              </a:rPr>
              <a:t>.</a:t>
            </a:r>
          </a:p>
          <a:p>
            <a:pPr marL="400050" eaLnBrk="1" hangingPunct="1"/>
            <a:endParaRPr lang="en-US" sz="2200" dirty="0" smtClean="0">
              <a:latin typeface="Tahoma"/>
              <a:cs typeface="Tahoma"/>
            </a:endParaRPr>
          </a:p>
          <a:p>
            <a:pPr marL="457200" lvl="1" indent="0" eaLnBrk="1" hangingPunct="1">
              <a:buNone/>
            </a:pPr>
            <a:endParaRPr lang="en-US" sz="2400" dirty="0">
              <a:latin typeface="Tahoma" charset="0"/>
              <a:cs typeface="Times New Roman" charset="0"/>
            </a:endParaRPr>
          </a:p>
        </p:txBody>
      </p:sp>
      <p:sp>
        <p:nvSpPr>
          <p:cNvPr id="31747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Python Programming, 2/e</a:t>
            </a:r>
          </a:p>
        </p:txBody>
      </p:sp>
      <p:sp>
        <p:nvSpPr>
          <p:cNvPr id="31748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950BE5A6-AB5B-0947-88D5-344972C88A72}" type="slidenum">
              <a:rPr lang="en-US" sz="1400"/>
              <a:pPr eaLnBrk="1" hangingPunct="1"/>
              <a:t>4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7137574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2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2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26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26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26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26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43" grpId="0" uiExpand="1" build="p" bldLvl="2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sz="3600" dirty="0">
                <a:latin typeface="Tahoma" charset="0"/>
                <a:cs typeface="Times New Roman" charset="0"/>
              </a:rPr>
              <a:t>Example:</a:t>
            </a:r>
            <a:br>
              <a:rPr lang="en-US" sz="3600" dirty="0">
                <a:latin typeface="Tahoma" charset="0"/>
                <a:cs typeface="Times New Roman" charset="0"/>
              </a:rPr>
            </a:br>
            <a:r>
              <a:rPr lang="en-US" sz="3600" dirty="0">
                <a:latin typeface="Tahoma" charset="0"/>
                <a:cs typeface="Times New Roman" charset="0"/>
              </a:rPr>
              <a:t>Temperature Warnings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>
                <a:latin typeface="Tahoma" charset="0"/>
                <a:cs typeface="Times New Roman" charset="0"/>
              </a:rPr>
              <a:t>Read </a:t>
            </a:r>
            <a:r>
              <a:rPr lang="en-US" dirty="0">
                <a:latin typeface="Tahoma" charset="0"/>
                <a:cs typeface="Times New Roman" charset="0"/>
              </a:rPr>
              <a:t>the temperature in degrees Celsius (call it </a:t>
            </a:r>
            <a:r>
              <a:rPr lang="en-US" dirty="0" err="1">
                <a:latin typeface="Tahoma" charset="0"/>
                <a:cs typeface="Times New Roman" charset="0"/>
              </a:rPr>
              <a:t>celsius</a:t>
            </a:r>
            <a:r>
              <a:rPr lang="en-US" dirty="0">
                <a:latin typeface="Tahoma" charset="0"/>
                <a:cs typeface="Times New Roman" charset="0"/>
              </a:rPr>
              <a:t>)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>
                <a:latin typeface="Tahoma" charset="0"/>
                <a:cs typeface="Times New Roman" charset="0"/>
              </a:rPr>
              <a:t>If </a:t>
            </a:r>
            <a:r>
              <a:rPr lang="en-US" dirty="0" err="1" smtClean="0">
                <a:latin typeface="Tahoma" charset="0"/>
                <a:cs typeface="Times New Roman" charset="0"/>
              </a:rPr>
              <a:t>celsius</a:t>
            </a:r>
            <a:r>
              <a:rPr lang="en-US" dirty="0" smtClean="0">
                <a:latin typeface="Tahoma" charset="0"/>
                <a:cs typeface="Times New Roman" charset="0"/>
              </a:rPr>
              <a:t> </a:t>
            </a:r>
            <a:r>
              <a:rPr lang="en-US" dirty="0">
                <a:latin typeface="Tahoma" charset="0"/>
                <a:cs typeface="Times New Roman" charset="0"/>
              </a:rPr>
              <a:t>&gt; </a:t>
            </a:r>
            <a:r>
              <a:rPr lang="en-US" dirty="0" smtClean="0">
                <a:latin typeface="Tahoma" charset="0"/>
                <a:cs typeface="Times New Roman" charset="0"/>
              </a:rPr>
              <a:t>30</a:t>
            </a:r>
            <a:r>
              <a:rPr lang="en-US" dirty="0">
                <a:latin typeface="Tahoma" charset="0"/>
                <a:cs typeface="Times New Roman" charset="0"/>
              </a:rPr>
              <a:t/>
            </a:r>
            <a:br>
              <a:rPr lang="en-US" dirty="0">
                <a:latin typeface="Tahoma" charset="0"/>
                <a:cs typeface="Times New Roman" charset="0"/>
              </a:rPr>
            </a:br>
            <a:r>
              <a:rPr lang="en-US" dirty="0">
                <a:latin typeface="Tahoma" charset="0"/>
                <a:cs typeface="Times New Roman" charset="0"/>
              </a:rPr>
              <a:t>   print a heat warning</a:t>
            </a:r>
          </a:p>
          <a:p>
            <a:pPr eaLnBrk="1" hangingPunct="1">
              <a:lnSpc>
                <a:spcPct val="90000"/>
              </a:lnSpc>
            </a:pPr>
            <a:r>
              <a:rPr lang="en-US" dirty="0">
                <a:latin typeface="Tahoma" charset="0"/>
                <a:cs typeface="Times New Roman" charset="0"/>
              </a:rPr>
              <a:t>If </a:t>
            </a:r>
            <a:r>
              <a:rPr lang="en-US" dirty="0" err="1" smtClean="0">
                <a:latin typeface="Tahoma" charset="0"/>
                <a:cs typeface="Times New Roman" charset="0"/>
              </a:rPr>
              <a:t>celsius</a:t>
            </a:r>
            <a:r>
              <a:rPr lang="en-US" dirty="0" smtClean="0">
                <a:latin typeface="Tahoma" charset="0"/>
                <a:cs typeface="Times New Roman" charset="0"/>
              </a:rPr>
              <a:t> </a:t>
            </a:r>
            <a:r>
              <a:rPr lang="en-US" dirty="0">
                <a:latin typeface="Tahoma" charset="0"/>
                <a:cs typeface="Times New Roman" charset="0"/>
              </a:rPr>
              <a:t>&lt; </a:t>
            </a:r>
            <a:r>
              <a:rPr lang="en-US" dirty="0" smtClean="0">
                <a:latin typeface="Tahoma" charset="0"/>
                <a:cs typeface="Times New Roman" charset="0"/>
              </a:rPr>
              <a:t>15</a:t>
            </a:r>
            <a:r>
              <a:rPr lang="en-US" dirty="0">
                <a:latin typeface="Tahoma" charset="0"/>
                <a:cs typeface="Times New Roman" charset="0"/>
              </a:rPr>
              <a:t/>
            </a:r>
            <a:br>
              <a:rPr lang="en-US" dirty="0">
                <a:latin typeface="Tahoma" charset="0"/>
                <a:cs typeface="Times New Roman" charset="0"/>
              </a:rPr>
            </a:br>
            <a:r>
              <a:rPr lang="en-US" dirty="0">
                <a:latin typeface="Tahoma" charset="0"/>
                <a:cs typeface="Times New Roman" charset="0"/>
              </a:rPr>
              <a:t>   print a cold </a:t>
            </a:r>
            <a:r>
              <a:rPr lang="en-US" dirty="0" smtClean="0">
                <a:latin typeface="Tahoma" charset="0"/>
                <a:cs typeface="Times New Roman" charset="0"/>
              </a:rPr>
              <a:t>warning</a:t>
            </a:r>
          </a:p>
          <a:p>
            <a:pPr eaLnBrk="1" hangingPunct="1">
              <a:lnSpc>
                <a:spcPct val="90000"/>
              </a:lnSpc>
            </a:pPr>
            <a:r>
              <a:rPr lang="en-US" dirty="0">
                <a:latin typeface="Tahoma" charset="0"/>
                <a:cs typeface="Times New Roman" charset="0"/>
              </a:rPr>
              <a:t>This new algorithm has two </a:t>
            </a:r>
            <a:r>
              <a:rPr lang="en-US" i="1" dirty="0" smtClean="0">
                <a:latin typeface="Tahoma" charset="0"/>
                <a:cs typeface="Times New Roman" charset="0"/>
              </a:rPr>
              <a:t>decisions</a:t>
            </a:r>
            <a:r>
              <a:rPr lang="en-US" dirty="0" smtClean="0">
                <a:latin typeface="Tahoma" charset="0"/>
                <a:cs typeface="Times New Roman" charset="0"/>
              </a:rPr>
              <a:t>. </a:t>
            </a:r>
            <a:r>
              <a:rPr lang="en-US" dirty="0">
                <a:latin typeface="Tahoma" charset="0"/>
                <a:cs typeface="Times New Roman" charset="0"/>
              </a:rPr>
              <a:t>The indentation indicates that a step should be performed only if the condition listed in the previous line is true.</a:t>
            </a:r>
          </a:p>
          <a:p>
            <a:pPr eaLnBrk="1" hangingPunct="1">
              <a:lnSpc>
                <a:spcPct val="90000"/>
              </a:lnSpc>
            </a:pPr>
            <a:endParaRPr lang="en-US" dirty="0">
              <a:latin typeface="Tahoma" charset="0"/>
              <a:cs typeface="Times New Roman" charset="0"/>
            </a:endParaRPr>
          </a:p>
        </p:txBody>
      </p:sp>
      <p:sp>
        <p:nvSpPr>
          <p:cNvPr id="11266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9pPr>
          </a:lstStyle>
          <a:p>
            <a:pPr eaLnBrk="1" hangingPunct="1"/>
            <a:r>
              <a:rPr lang="en-US" sz="1400"/>
              <a:t>Python Programming, 2/e</a:t>
            </a:r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9pPr>
          </a:lstStyle>
          <a:p>
            <a:pPr eaLnBrk="1" hangingPunct="1"/>
            <a:fld id="{38CA00F5-C02D-D048-9643-D3E870827A2C}" type="slidenum">
              <a:rPr lang="en-US" sz="1400"/>
              <a:pPr eaLnBrk="1" hangingPunct="1"/>
              <a:t>5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31267405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sz="3600" dirty="0">
                <a:latin typeface="Tahoma" charset="0"/>
                <a:cs typeface="Times New Roman" charset="0"/>
              </a:rPr>
              <a:t>Example:</a:t>
            </a:r>
            <a:br>
              <a:rPr lang="en-US" sz="3600" dirty="0">
                <a:latin typeface="Tahoma" charset="0"/>
                <a:cs typeface="Times New Roman" charset="0"/>
              </a:rPr>
            </a:br>
            <a:r>
              <a:rPr lang="en-US" sz="3600" dirty="0">
                <a:latin typeface="Tahoma" charset="0"/>
                <a:cs typeface="Times New Roman" charset="0"/>
              </a:rPr>
              <a:t>Temperature Warnings</a:t>
            </a:r>
          </a:p>
        </p:txBody>
      </p:sp>
      <p:sp>
        <p:nvSpPr>
          <p:cNvPr id="13314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9pPr>
          </a:lstStyle>
          <a:p>
            <a:pPr eaLnBrk="1" hangingPunct="1"/>
            <a:r>
              <a:rPr lang="en-US" sz="1400"/>
              <a:t>Python Programming, 2/e</a:t>
            </a:r>
          </a:p>
        </p:txBody>
      </p:sp>
      <p:sp>
        <p:nvSpPr>
          <p:cNvPr id="1331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9pPr>
          </a:lstStyle>
          <a:p>
            <a:pPr eaLnBrk="1" hangingPunct="1"/>
            <a:fld id="{5A5DC50D-0175-2748-BA5F-3B9D85E708AB}" type="slidenum">
              <a:rPr lang="en-US" sz="1400"/>
              <a:pPr eaLnBrk="1" hangingPunct="1"/>
              <a:t>6</a:t>
            </a:fld>
            <a:endParaRPr lang="en-US" sz="140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1295400"/>
            <a:ext cx="5638800" cy="5101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24537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 smtClean="0">
                <a:latin typeface="Tahoma" charset="0"/>
                <a:cs typeface="Times New Roman" charset="0"/>
              </a:rPr>
              <a:t>Example: </a:t>
            </a:r>
            <a:br>
              <a:rPr lang="en-US" sz="3600" dirty="0" smtClean="0">
                <a:latin typeface="Tahoma" charset="0"/>
                <a:cs typeface="Times New Roman" charset="0"/>
              </a:rPr>
            </a:br>
            <a:r>
              <a:rPr lang="en-US" sz="3600" dirty="0" smtClean="0">
                <a:latin typeface="Tahoma" charset="0"/>
                <a:cs typeface="Times New Roman" charset="0"/>
              </a:rPr>
              <a:t>Temperature Warnings</a:t>
            </a:r>
            <a:endParaRPr lang="en-US" sz="3600" dirty="0">
              <a:latin typeface="Tahoma" charset="0"/>
              <a:cs typeface="Times New Roman" charset="0"/>
            </a:endParaRPr>
          </a:p>
        </p:txBody>
      </p:sp>
      <p:sp>
        <p:nvSpPr>
          <p:cNvPr id="11264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sz="1800" dirty="0">
                <a:latin typeface="Courier New"/>
                <a:cs typeface="Courier New"/>
              </a:rPr>
              <a:t>from time import sleep</a:t>
            </a:r>
          </a:p>
          <a:p>
            <a:pPr marL="0" indent="0" eaLnBrk="1" hangingPunct="1">
              <a:buNone/>
            </a:pPr>
            <a:r>
              <a:rPr lang="en-US" sz="1800" dirty="0">
                <a:latin typeface="Courier New"/>
                <a:cs typeface="Courier New"/>
              </a:rPr>
              <a:t>from ev3 import *</a:t>
            </a:r>
          </a:p>
          <a:p>
            <a:pPr marL="0" indent="0" eaLnBrk="1" hangingPunct="1">
              <a:buNone/>
            </a:pPr>
            <a:r>
              <a:rPr lang="en-US" sz="1800" dirty="0">
                <a:latin typeface="Courier New"/>
                <a:cs typeface="Courier New"/>
              </a:rPr>
              <a:t>from </a:t>
            </a:r>
            <a:r>
              <a:rPr lang="en-US" sz="1800" dirty="0" err="1">
                <a:latin typeface="Courier New"/>
                <a:cs typeface="Courier New"/>
              </a:rPr>
              <a:t>numpy</a:t>
            </a:r>
            <a:r>
              <a:rPr lang="en-US" sz="1800" dirty="0">
                <a:latin typeface="Courier New"/>
                <a:cs typeface="Courier New"/>
              </a:rPr>
              <a:t> import mean, </a:t>
            </a:r>
            <a:r>
              <a:rPr lang="en-US" sz="1800" dirty="0" err="1" smtClean="0">
                <a:latin typeface="Courier New"/>
                <a:cs typeface="Courier New"/>
              </a:rPr>
              <a:t>std</a:t>
            </a:r>
            <a:endParaRPr lang="en-US" sz="1800" dirty="0" smtClean="0">
              <a:latin typeface="Courier New"/>
              <a:cs typeface="Courier New"/>
            </a:endParaRPr>
          </a:p>
          <a:p>
            <a:pPr marL="0" indent="0" eaLnBrk="1" hangingPunct="1">
              <a:buNone/>
            </a:pPr>
            <a:endParaRPr lang="en-US" sz="1800" dirty="0">
              <a:latin typeface="Courier New"/>
              <a:cs typeface="Courier New"/>
            </a:endParaRPr>
          </a:p>
          <a:p>
            <a:pPr marL="0" indent="0" eaLnBrk="1" hangingPunct="1">
              <a:buNone/>
            </a:pPr>
            <a:r>
              <a:rPr lang="en-US" sz="1800" dirty="0" err="1">
                <a:latin typeface="Courier New"/>
                <a:cs typeface="Courier New"/>
              </a:rPr>
              <a:t>t_sensor</a:t>
            </a:r>
            <a:r>
              <a:rPr lang="en-US" sz="1800" dirty="0">
                <a:latin typeface="Courier New"/>
                <a:cs typeface="Courier New"/>
              </a:rPr>
              <a:t> = </a:t>
            </a:r>
            <a:r>
              <a:rPr lang="en-US" sz="1800" dirty="0" err="1">
                <a:latin typeface="Courier New"/>
                <a:cs typeface="Courier New"/>
              </a:rPr>
              <a:t>TemperatureSensor</a:t>
            </a:r>
            <a:r>
              <a:rPr lang="en-US" sz="1800" dirty="0">
                <a:latin typeface="Courier New"/>
                <a:cs typeface="Courier New"/>
              </a:rPr>
              <a:t>('in1')</a:t>
            </a:r>
          </a:p>
          <a:p>
            <a:pPr marL="0" indent="0" eaLnBrk="1" hangingPunct="1">
              <a:buNone/>
            </a:pPr>
            <a:r>
              <a:rPr lang="en-US" sz="1800" dirty="0" err="1">
                <a:latin typeface="Courier New"/>
                <a:cs typeface="Courier New"/>
              </a:rPr>
              <a:t>t_sensor.mode</a:t>
            </a:r>
            <a:r>
              <a:rPr lang="en-US" sz="1800" dirty="0">
                <a:latin typeface="Courier New"/>
                <a:cs typeface="Courier New"/>
              </a:rPr>
              <a:t> = 'TEMP-C'</a:t>
            </a:r>
          </a:p>
          <a:p>
            <a:pPr marL="0" indent="0" eaLnBrk="1" hangingPunct="1">
              <a:buNone/>
            </a:pPr>
            <a:r>
              <a:rPr lang="en-US" sz="1800" dirty="0">
                <a:latin typeface="Courier New"/>
                <a:cs typeface="Courier New"/>
              </a:rPr>
              <a:t>temps = []</a:t>
            </a:r>
          </a:p>
          <a:p>
            <a:pPr marL="0" indent="0" eaLnBrk="1" hangingPunct="1">
              <a:buNone/>
            </a:pPr>
            <a:r>
              <a:rPr lang="en-US" sz="1800" dirty="0">
                <a:latin typeface="Courier New"/>
                <a:cs typeface="Courier New"/>
              </a:rPr>
              <a:t>for </a:t>
            </a:r>
            <a:r>
              <a:rPr lang="en-US" sz="1800" dirty="0" err="1">
                <a:latin typeface="Courier New"/>
                <a:cs typeface="Courier New"/>
              </a:rPr>
              <a:t>i</a:t>
            </a:r>
            <a:r>
              <a:rPr lang="en-US" sz="1800" dirty="0">
                <a:latin typeface="Courier New"/>
                <a:cs typeface="Courier New"/>
              </a:rPr>
              <a:t> in range(10):</a:t>
            </a:r>
          </a:p>
          <a:p>
            <a:pPr marL="0" indent="0" eaLnBrk="1" hangingPunct="1">
              <a:buNone/>
            </a:pPr>
            <a:r>
              <a:rPr lang="en-US" sz="1800" dirty="0">
                <a:latin typeface="Courier New"/>
                <a:cs typeface="Courier New"/>
              </a:rPr>
              <a:t>	</a:t>
            </a:r>
            <a:r>
              <a:rPr lang="en-US" sz="1800" dirty="0" err="1">
                <a:latin typeface="Courier New"/>
                <a:cs typeface="Courier New"/>
              </a:rPr>
              <a:t>celsius</a:t>
            </a:r>
            <a:r>
              <a:rPr lang="en-US" sz="1800" dirty="0">
                <a:latin typeface="Courier New"/>
                <a:cs typeface="Courier New"/>
              </a:rPr>
              <a:t> = </a:t>
            </a:r>
            <a:r>
              <a:rPr lang="en-US" sz="1800" dirty="0" err="1">
                <a:latin typeface="Courier New"/>
                <a:cs typeface="Courier New"/>
              </a:rPr>
              <a:t>t_sensor.value</a:t>
            </a:r>
            <a:r>
              <a:rPr lang="en-US" sz="1800" dirty="0">
                <a:latin typeface="Courier New"/>
                <a:cs typeface="Courier New"/>
              </a:rPr>
              <a:t>()</a:t>
            </a:r>
          </a:p>
          <a:p>
            <a:pPr marL="0" indent="0" eaLnBrk="1" hangingPunct="1">
              <a:buNone/>
            </a:pPr>
            <a:r>
              <a:rPr lang="en-US" sz="1800" dirty="0">
                <a:latin typeface="Courier New"/>
                <a:cs typeface="Courier New"/>
              </a:rPr>
              <a:t>	if </a:t>
            </a:r>
            <a:r>
              <a:rPr lang="en-US" sz="1800" dirty="0" err="1">
                <a:latin typeface="Courier New"/>
                <a:cs typeface="Courier New"/>
              </a:rPr>
              <a:t>celsius</a:t>
            </a:r>
            <a:r>
              <a:rPr lang="en-US" sz="1800" dirty="0">
                <a:latin typeface="Courier New"/>
                <a:cs typeface="Courier New"/>
              </a:rPr>
              <a:t> &gt; 30:</a:t>
            </a:r>
          </a:p>
          <a:p>
            <a:pPr marL="0" indent="0" eaLnBrk="1" hangingPunct="1">
              <a:buNone/>
            </a:pPr>
            <a:r>
              <a:rPr lang="en-US" sz="1800" dirty="0">
                <a:latin typeface="Courier New"/>
                <a:cs typeface="Courier New"/>
              </a:rPr>
              <a:t>		print("I'm feeling the heat!")</a:t>
            </a:r>
          </a:p>
          <a:p>
            <a:pPr marL="0" indent="0" eaLnBrk="1" hangingPunct="1">
              <a:buNone/>
            </a:pPr>
            <a:r>
              <a:rPr lang="en-US" sz="1800" dirty="0">
                <a:latin typeface="Courier New"/>
                <a:cs typeface="Courier New"/>
              </a:rPr>
              <a:t>	if </a:t>
            </a:r>
            <a:r>
              <a:rPr lang="en-US" sz="1800" dirty="0" err="1">
                <a:latin typeface="Courier New"/>
                <a:cs typeface="Courier New"/>
              </a:rPr>
              <a:t>celsius</a:t>
            </a:r>
            <a:r>
              <a:rPr lang="en-US" sz="1800" dirty="0">
                <a:latin typeface="Courier New"/>
                <a:cs typeface="Courier New"/>
              </a:rPr>
              <a:t> &lt; 15:</a:t>
            </a:r>
          </a:p>
          <a:p>
            <a:pPr marL="0" indent="0" eaLnBrk="1" hangingPunct="1">
              <a:buNone/>
            </a:pPr>
            <a:r>
              <a:rPr lang="en-US" sz="1800" dirty="0">
                <a:latin typeface="Courier New"/>
                <a:cs typeface="Courier New"/>
              </a:rPr>
              <a:t>		print("Why the cold shoulder?")</a:t>
            </a:r>
          </a:p>
          <a:p>
            <a:pPr marL="0" indent="0" eaLnBrk="1" hangingPunct="1">
              <a:buNone/>
            </a:pPr>
            <a:r>
              <a:rPr lang="en-US" sz="1800" dirty="0">
                <a:latin typeface="Courier New"/>
                <a:cs typeface="Courier New"/>
              </a:rPr>
              <a:t>	</a:t>
            </a:r>
            <a:r>
              <a:rPr lang="en-US" sz="1800" dirty="0" err="1">
                <a:latin typeface="Courier New"/>
                <a:cs typeface="Courier New"/>
              </a:rPr>
              <a:t>temps.append</a:t>
            </a:r>
            <a:r>
              <a:rPr lang="en-US" sz="1800" dirty="0">
                <a:latin typeface="Courier New"/>
                <a:cs typeface="Courier New"/>
              </a:rPr>
              <a:t>(</a:t>
            </a:r>
            <a:r>
              <a:rPr lang="en-US" sz="1800" dirty="0" err="1">
                <a:latin typeface="Courier New"/>
                <a:cs typeface="Courier New"/>
              </a:rPr>
              <a:t>celsius</a:t>
            </a:r>
            <a:r>
              <a:rPr lang="en-US" sz="1800" dirty="0">
                <a:latin typeface="Courier New"/>
                <a:cs typeface="Courier New"/>
              </a:rPr>
              <a:t>)</a:t>
            </a:r>
          </a:p>
          <a:p>
            <a:pPr marL="0" indent="0" eaLnBrk="1" hangingPunct="1">
              <a:buNone/>
            </a:pPr>
            <a:r>
              <a:rPr lang="en-US" sz="1800" dirty="0">
                <a:latin typeface="Courier New"/>
                <a:cs typeface="Courier New"/>
              </a:rPr>
              <a:t>	sleep(1</a:t>
            </a:r>
            <a:r>
              <a:rPr lang="en-US" sz="1800" dirty="0" smtClean="0">
                <a:latin typeface="Courier New"/>
                <a:cs typeface="Courier New"/>
              </a:rPr>
              <a:t>)</a:t>
            </a:r>
            <a:endParaRPr lang="en-US" sz="1800" dirty="0">
              <a:latin typeface="Courier New"/>
              <a:cs typeface="Courier New"/>
            </a:endParaRPr>
          </a:p>
        </p:txBody>
      </p:sp>
      <p:sp>
        <p:nvSpPr>
          <p:cNvPr id="31747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Python Programming, 2/e</a:t>
            </a:r>
          </a:p>
        </p:txBody>
      </p:sp>
      <p:sp>
        <p:nvSpPr>
          <p:cNvPr id="31748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950BE5A6-AB5B-0947-88D5-344972C88A72}" type="slidenum">
              <a:rPr lang="en-US" sz="1400"/>
              <a:pPr eaLnBrk="1" hangingPunct="1"/>
              <a:t>7</a:t>
            </a:fld>
            <a:endParaRPr lang="en-US" sz="140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26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26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26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26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26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26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26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26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26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26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1264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1264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1264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264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264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264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1264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1264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1264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1264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43" grpId="0" uiExpand="1" build="p" bldLvl="2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>
                <a:latin typeface="Tahoma" charset="0"/>
                <a:cs typeface="Times New Roman" charset="0"/>
              </a:rPr>
              <a:t>Example: </a:t>
            </a:r>
            <a:br>
              <a:rPr lang="en-US" sz="3600" dirty="0">
                <a:latin typeface="Tahoma" charset="0"/>
                <a:cs typeface="Times New Roman" charset="0"/>
              </a:rPr>
            </a:br>
            <a:r>
              <a:rPr lang="en-US" sz="3600" dirty="0">
                <a:latin typeface="Tahoma" charset="0"/>
                <a:cs typeface="Times New Roman" charset="0"/>
              </a:rPr>
              <a:t>Temperature Warnings</a:t>
            </a:r>
          </a:p>
        </p:txBody>
      </p:sp>
      <p:sp>
        <p:nvSpPr>
          <p:cNvPr id="11264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sz="1800" dirty="0" smtClean="0">
                <a:latin typeface="Courier New"/>
                <a:cs typeface="Courier New"/>
              </a:rPr>
              <a:t>print</a:t>
            </a:r>
            <a:r>
              <a:rPr lang="en-US" sz="1800" dirty="0">
                <a:latin typeface="Courier New"/>
                <a:cs typeface="Courier New"/>
              </a:rPr>
              <a:t>('Temperatures:')</a:t>
            </a:r>
          </a:p>
          <a:p>
            <a:pPr marL="0" indent="0" eaLnBrk="1" hangingPunct="1">
              <a:buNone/>
            </a:pPr>
            <a:r>
              <a:rPr lang="en-US" sz="1800" dirty="0">
                <a:latin typeface="Courier New"/>
                <a:cs typeface="Courier New"/>
              </a:rPr>
              <a:t>for x in temps:</a:t>
            </a:r>
          </a:p>
          <a:p>
            <a:pPr marL="0" indent="0" eaLnBrk="1" hangingPunct="1">
              <a:buNone/>
            </a:pPr>
            <a:r>
              <a:rPr lang="en-US" sz="1800" dirty="0">
                <a:latin typeface="Courier New"/>
                <a:cs typeface="Courier New"/>
              </a:rPr>
              <a:t>	print(x)</a:t>
            </a:r>
          </a:p>
          <a:p>
            <a:pPr marL="0" indent="0" eaLnBrk="1" hangingPunct="1">
              <a:buNone/>
            </a:pPr>
            <a:r>
              <a:rPr lang="en-US" sz="1800" dirty="0">
                <a:latin typeface="Courier New"/>
                <a:cs typeface="Courier New"/>
              </a:rPr>
              <a:t>print('Mean: ', mean(temps))</a:t>
            </a:r>
          </a:p>
          <a:p>
            <a:pPr marL="0" indent="0" eaLnBrk="1" hangingPunct="1">
              <a:buNone/>
            </a:pPr>
            <a:r>
              <a:rPr lang="en-US" sz="1800" dirty="0">
                <a:latin typeface="Courier New"/>
                <a:cs typeface="Courier New"/>
              </a:rPr>
              <a:t>print('Standard </a:t>
            </a:r>
            <a:r>
              <a:rPr lang="en-US" sz="1800" dirty="0" err="1">
                <a:latin typeface="Courier New"/>
                <a:cs typeface="Courier New"/>
              </a:rPr>
              <a:t>Dev</a:t>
            </a:r>
            <a:r>
              <a:rPr lang="en-US" sz="1800" dirty="0">
                <a:latin typeface="Courier New"/>
                <a:cs typeface="Courier New"/>
              </a:rPr>
              <a:t>: ', </a:t>
            </a:r>
            <a:r>
              <a:rPr lang="en-US" sz="1800" dirty="0" err="1">
                <a:latin typeface="Courier New"/>
                <a:cs typeface="Courier New"/>
              </a:rPr>
              <a:t>std</a:t>
            </a:r>
            <a:r>
              <a:rPr lang="en-US" sz="1800" dirty="0">
                <a:latin typeface="Courier New"/>
                <a:cs typeface="Courier New"/>
              </a:rPr>
              <a:t>(temps)</a:t>
            </a:r>
            <a:r>
              <a:rPr lang="en-US" sz="1800" dirty="0" smtClean="0">
                <a:latin typeface="Courier New"/>
                <a:cs typeface="Courier New"/>
              </a:rPr>
              <a:t>)</a:t>
            </a:r>
          </a:p>
          <a:p>
            <a:pPr eaLnBrk="1" hangingPunct="1"/>
            <a:r>
              <a:rPr lang="en-US" dirty="0" smtClean="0">
                <a:latin typeface="Tahoma"/>
                <a:cs typeface="Tahoma"/>
              </a:rPr>
              <a:t>This program is very similar to the previous one except that it prints a warning if the temperatures are high or low.</a:t>
            </a:r>
          </a:p>
          <a:p>
            <a:pPr eaLnBrk="1" hangingPunct="1"/>
            <a:r>
              <a:rPr lang="en-US" dirty="0" smtClean="0">
                <a:latin typeface="Tahoma"/>
                <a:cs typeface="Tahoma"/>
              </a:rPr>
              <a:t>Instead of printing we could do something else: beep, flash a light, move, etc. 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1747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Python Programming, 2/e</a:t>
            </a:r>
          </a:p>
        </p:txBody>
      </p:sp>
      <p:sp>
        <p:nvSpPr>
          <p:cNvPr id="31748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950BE5A6-AB5B-0947-88D5-344972C88A72}" type="slidenum">
              <a:rPr lang="en-US" sz="1400"/>
              <a:pPr eaLnBrk="1" hangingPunct="1"/>
              <a:t>8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2442387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2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2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26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26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26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26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43" grpId="0" uiExpand="1" build="p" bldLvl="2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sz="3600" dirty="0" smtClean="0">
                <a:latin typeface="Tahoma" charset="0"/>
                <a:cs typeface="Times New Roman" charset="0"/>
              </a:rPr>
              <a:t>Python If Statement</a:t>
            </a:r>
            <a:endParaRPr lang="en-US" sz="3600" dirty="0">
              <a:latin typeface="Tahoma" charset="0"/>
              <a:cs typeface="Times New Roman" charset="0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Tahoma" charset="0"/>
                <a:cs typeface="Times New Roman" charset="0"/>
              </a:rPr>
              <a:t>The Python </a:t>
            </a:r>
            <a:r>
              <a:rPr lang="en-US" dirty="0">
                <a:latin typeface="Courier New" charset="0"/>
                <a:cs typeface="Times New Roman" charset="0"/>
              </a:rPr>
              <a:t>if</a:t>
            </a:r>
            <a:r>
              <a:rPr lang="en-US" dirty="0">
                <a:latin typeface="Tahoma" charset="0"/>
                <a:cs typeface="Times New Roman" charset="0"/>
              </a:rPr>
              <a:t> statement is used to implement the decision.</a:t>
            </a:r>
          </a:p>
          <a:p>
            <a:pPr eaLnBrk="1" hangingPunct="1"/>
            <a:r>
              <a:rPr lang="en-US" dirty="0">
                <a:latin typeface="Courier New" charset="0"/>
                <a:cs typeface="Times New Roman" charset="0"/>
              </a:rPr>
              <a:t>if &lt;condition&gt;:</a:t>
            </a:r>
            <a:br>
              <a:rPr lang="en-US" dirty="0">
                <a:latin typeface="Courier New" charset="0"/>
                <a:cs typeface="Times New Roman" charset="0"/>
              </a:rPr>
            </a:br>
            <a:r>
              <a:rPr lang="en-US" dirty="0">
                <a:latin typeface="Courier New" charset="0"/>
                <a:cs typeface="Times New Roman" charset="0"/>
              </a:rPr>
              <a:t>	</a:t>
            </a:r>
            <a:r>
              <a:rPr lang="en-US" dirty="0" smtClean="0">
                <a:latin typeface="Courier New" charset="0"/>
                <a:cs typeface="Times New Roman" charset="0"/>
              </a:rPr>
              <a:t>  &lt;</a:t>
            </a:r>
            <a:r>
              <a:rPr lang="en-US" dirty="0">
                <a:latin typeface="Courier New" charset="0"/>
                <a:cs typeface="Times New Roman" charset="0"/>
              </a:rPr>
              <a:t>body&gt;</a:t>
            </a:r>
          </a:p>
          <a:p>
            <a:pPr eaLnBrk="1" hangingPunct="1"/>
            <a:r>
              <a:rPr lang="en-US" dirty="0">
                <a:latin typeface="Tahoma" charset="0"/>
                <a:cs typeface="Times New Roman" charset="0"/>
              </a:rPr>
              <a:t>The body is a sequence of one or more statements indented under the </a:t>
            </a:r>
            <a:r>
              <a:rPr lang="en-US" dirty="0">
                <a:latin typeface="Courier New" charset="0"/>
                <a:cs typeface="Times New Roman" charset="0"/>
              </a:rPr>
              <a:t>if</a:t>
            </a:r>
            <a:r>
              <a:rPr lang="en-US" dirty="0">
                <a:latin typeface="Tahoma" charset="0"/>
                <a:cs typeface="Times New Roman" charset="0"/>
              </a:rPr>
              <a:t> heading.</a:t>
            </a:r>
          </a:p>
        </p:txBody>
      </p:sp>
      <p:sp>
        <p:nvSpPr>
          <p:cNvPr id="15362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9pPr>
          </a:lstStyle>
          <a:p>
            <a:pPr eaLnBrk="1" hangingPunct="1"/>
            <a:r>
              <a:rPr lang="en-US" sz="1400"/>
              <a:t>Python Programming, 2/e</a:t>
            </a:r>
          </a:p>
        </p:txBody>
      </p:sp>
      <p:sp>
        <p:nvSpPr>
          <p:cNvPr id="1536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Times New Roman" charset="0"/>
                <a:cs typeface="Times New Roman" charset="0"/>
              </a:defRPr>
            </a:lvl9pPr>
          </a:lstStyle>
          <a:p>
            <a:pPr eaLnBrk="1" hangingPunct="1"/>
            <a:fld id="{35FAC7D8-F009-5040-AAAC-8D5D1CCF68CB}" type="slidenum">
              <a:rPr lang="en-US" sz="1400"/>
              <a:pPr eaLnBrk="1" hangingPunct="1"/>
              <a:t>9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16858467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build="p" autoUpdateAnimBg="0"/>
    </p:bldLst>
  </p:timing>
</p:sld>
</file>

<file path=ppt/theme/theme1.xml><?xml version="1.0" encoding="utf-8"?>
<a:theme xmlns:a="http://schemas.openxmlformats.org/drawingml/2006/main" name="Pyth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2">
      <a:maj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Python.thmx</Template>
  <TotalTime>24407</TotalTime>
  <Words>971</Words>
  <Application>Microsoft Macintosh PowerPoint</Application>
  <PresentationFormat>On-screen Show (4:3)</PresentationFormat>
  <Paragraphs>181</Paragraphs>
  <Slides>22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Python</vt:lpstr>
      <vt:lpstr>Python Programming</vt:lpstr>
      <vt:lpstr>Simple Decisions</vt:lpstr>
      <vt:lpstr>Example: Temperature Warnings</vt:lpstr>
      <vt:lpstr>Reading and Storing Temperatures</vt:lpstr>
      <vt:lpstr>Example: Temperature Warnings</vt:lpstr>
      <vt:lpstr>Example: Temperature Warnings</vt:lpstr>
      <vt:lpstr>Example:  Temperature Warnings</vt:lpstr>
      <vt:lpstr>Example:  Temperature Warnings</vt:lpstr>
      <vt:lpstr>Python If Statement</vt:lpstr>
      <vt:lpstr>Python If Statement</vt:lpstr>
      <vt:lpstr>Nesting</vt:lpstr>
      <vt:lpstr>Activity</vt:lpstr>
      <vt:lpstr>State Variables</vt:lpstr>
      <vt:lpstr>State Variables</vt:lpstr>
      <vt:lpstr>Two-Way Decisions</vt:lpstr>
      <vt:lpstr>Two-Way Decisions</vt:lpstr>
      <vt:lpstr>Two-Way Decisions</vt:lpstr>
      <vt:lpstr>Two-Way Decisions</vt:lpstr>
      <vt:lpstr>Right-on-Red Example</vt:lpstr>
      <vt:lpstr>Right-on-Red Example</vt:lpstr>
      <vt:lpstr>Right-on-Red Example</vt:lpstr>
      <vt:lpstr>Activity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Objectives</dc:title>
  <dc:creator>Terry Letsche</dc:creator>
  <cp:lastModifiedBy>Henry Suters</cp:lastModifiedBy>
  <cp:revision>87</cp:revision>
  <cp:lastPrinted>1601-01-01T00:00:00Z</cp:lastPrinted>
  <dcterms:created xsi:type="dcterms:W3CDTF">2004-01-07T18:09:35Z</dcterms:created>
  <dcterms:modified xsi:type="dcterms:W3CDTF">2016-06-03T17:55:13Z</dcterms:modified>
</cp:coreProperties>
</file>